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65"/>
  </p:notesMasterIdLst>
  <p:sldIdLst>
    <p:sldId id="312" r:id="rId2"/>
    <p:sldId id="258" r:id="rId3"/>
    <p:sldId id="263" r:id="rId4"/>
    <p:sldId id="256" r:id="rId5"/>
    <p:sldId id="257" r:id="rId6"/>
    <p:sldId id="259" r:id="rId7"/>
    <p:sldId id="260" r:id="rId8"/>
    <p:sldId id="261" r:id="rId9"/>
    <p:sldId id="264" r:id="rId10"/>
    <p:sldId id="265" r:id="rId11"/>
    <p:sldId id="266" r:id="rId12"/>
    <p:sldId id="313" r:id="rId13"/>
    <p:sldId id="31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288" r:id="rId42"/>
    <p:sldId id="289" r:id="rId43"/>
    <p:sldId id="290" r:id="rId44"/>
    <p:sldId id="291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0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6CF7F-E24F-4C57-9B5D-5D6CD7CB9A5F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D0927-F67D-4D21-BA4C-3646B0748E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1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0927-F67D-4D21-BA4C-3646B0748E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121" y="457200"/>
            <a:ext cx="8228171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71357-7DA1-432C-AA1A-666A469282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113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动作按钮: 后退或前一项 4">
            <a:hlinkClick r:id="" action="ppaction://hlinkshowjump?jump=previousslide" highlightClick="1"/>
          </p:cNvPr>
          <p:cNvSpPr/>
          <p:nvPr userDrawn="1"/>
        </p:nvSpPr>
        <p:spPr>
          <a:xfrm>
            <a:off x="7043927" y="6381328"/>
            <a:ext cx="552409" cy="21602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" action="ppaction://hlinkshowjump?jump=nextslide" highlightClick="1"/>
          </p:cNvPr>
          <p:cNvSpPr/>
          <p:nvPr userDrawn="1"/>
        </p:nvSpPr>
        <p:spPr>
          <a:xfrm>
            <a:off x="8028384" y="6381328"/>
            <a:ext cx="576064" cy="21602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08C56A3-46A5-4D65-BD9F-EDFA39DD938B}" type="datetimeFigureOut">
              <a:rPr lang="zh-CN" altLang="en-US" smtClean="0"/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F6603B0F-3214-4BCA-B33D-3E9D35EED2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868216"/>
            <a:ext cx="20882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1):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C   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(2):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D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(3): 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A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(4):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B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(5):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D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(6):</a:t>
            </a:r>
          </a:p>
          <a:p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A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548680"/>
            <a:ext cx="266429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(7):</a:t>
            </a: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A</a:t>
            </a: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8):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(9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A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(10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C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(11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B</a:t>
            </a: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(12):</a:t>
            </a: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A</a:t>
            </a: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(13):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79912" y="1358771"/>
            <a:ext cx="15121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zh-CN" sz="2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4008" y="437329"/>
            <a:ext cx="194421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14):</a:t>
            </a: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D</a:t>
            </a:r>
          </a:p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15):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 D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(16):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B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17):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D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18):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B/D</a:t>
            </a: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(19):</a:t>
            </a: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B</a:t>
            </a: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(20):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20272" y="437208"/>
            <a:ext cx="194421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21</a:t>
            </a:r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)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</a:t>
            </a: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B</a:t>
            </a:r>
          </a:p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22):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 C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(23):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C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(24):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B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(25):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D</a:t>
            </a:r>
          </a:p>
          <a:p>
            <a:pPr lvl="0"/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143054"/>
            <a:ext cx="5448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思考与练习题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2:2.1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单项选择答案 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11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96887" y="332656"/>
            <a:ext cx="25330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1. 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的变量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sp>
        <p:nvSpPr>
          <p:cNvPr id="277508" name="Rectangle 4"/>
          <p:cNvSpPr>
            <a:spLocks noChangeAspect="1" noChangeArrowheads="1"/>
          </p:cNvSpPr>
          <p:nvPr/>
        </p:nvSpPr>
        <p:spPr bwMode="auto">
          <a:xfrm>
            <a:off x="381856" y="1052736"/>
            <a:ext cx="81104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语言编程中，数值可以发生改变的量称为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变量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。 </a:t>
            </a:r>
          </a:p>
        </p:txBody>
      </p:sp>
      <p:sp>
        <p:nvSpPr>
          <p:cNvPr id="277509" name="Rectangle 5"/>
          <p:cNvSpPr>
            <a:spLocks noChangeArrowheads="1"/>
          </p:cNvSpPr>
          <p:nvPr/>
        </p:nvSpPr>
        <p:spPr bwMode="auto">
          <a:xfrm>
            <a:off x="718658" y="4365104"/>
            <a:ext cx="54006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变量名与存储单元地址相对应，变量值与存储单元的内容相对应。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81856" y="1570878"/>
            <a:ext cx="7539789" cy="4003068"/>
            <a:chOff x="459" y="1313"/>
            <a:chExt cx="4518" cy="2208"/>
          </a:xfrm>
        </p:grpSpPr>
        <p:pic>
          <p:nvPicPr>
            <p:cNvPr id="4104" name="Picture 7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8" t="32036" r="18967" b="8595"/>
            <a:stretch>
              <a:fillRect/>
            </a:stretch>
          </p:blipFill>
          <p:spPr bwMode="auto">
            <a:xfrm>
              <a:off x="1121" y="1313"/>
              <a:ext cx="3856" cy="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5" name="Text Box 8"/>
            <p:cNvSpPr txBox="1">
              <a:spLocks noChangeArrowheads="1"/>
            </p:cNvSpPr>
            <p:nvPr/>
          </p:nvSpPr>
          <p:spPr bwMode="auto">
            <a:xfrm>
              <a:off x="459" y="1378"/>
              <a:ext cx="6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latin typeface="楷体" pitchFamily="49" charset="-122"/>
                  <a:ea typeface="楷体" pitchFamily="49" charset="-122"/>
                </a:rPr>
                <a:t>例如</a:t>
              </a:r>
            </a:p>
          </p:txBody>
        </p:sp>
      </p:grpSp>
      <p:sp>
        <p:nvSpPr>
          <p:cNvPr id="277513" name="Rectangle 9"/>
          <p:cNvSpPr>
            <a:spLocks noChangeArrowheads="1"/>
          </p:cNvSpPr>
          <p:nvPr/>
        </p:nvSpPr>
        <p:spPr bwMode="auto">
          <a:xfrm>
            <a:off x="747712" y="5445224"/>
            <a:ext cx="78105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单片机多存储空间中如何确定变量与地址的</a:t>
            </a: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关系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？思考与练习题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2 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3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build="allAtOnce"/>
      <p:bldP spid="277509" grpId="0"/>
      <p:bldP spid="2775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79512" y="1738640"/>
            <a:ext cx="87129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35000"/>
              </a:spcBef>
            </a:pPr>
            <a:r>
              <a:rPr kumimoji="0" lang="en-US" altLang="en-US" sz="2800" b="1" dirty="0"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存储种类</a:t>
            </a:r>
            <a:r>
              <a:rPr kumimoji="0" lang="en-US" altLang="en-US" sz="2800" b="1" dirty="0"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　数据类型　</a:t>
            </a:r>
            <a:r>
              <a:rPr kumimoji="0" lang="en-US" altLang="en-US" sz="2800" b="1" dirty="0"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存储类型</a:t>
            </a:r>
            <a:r>
              <a:rPr kumimoji="0" lang="en-US" altLang="en-US" sz="2800" b="1" dirty="0"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   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变量名</a:t>
            </a: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>
            <a:off x="7740352" y="2306637"/>
            <a:ext cx="0" cy="9921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7100588" y="3360738"/>
            <a:ext cx="1279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（标准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sp>
        <p:nvSpPr>
          <p:cNvPr id="5126" name="Line 9"/>
          <p:cNvSpPr>
            <a:spLocks noChangeShapeType="1"/>
          </p:cNvSpPr>
          <p:nvPr/>
        </p:nvSpPr>
        <p:spPr bwMode="auto">
          <a:xfrm>
            <a:off x="1331640" y="2306637"/>
            <a:ext cx="0" cy="10810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27" name="Text Box 11"/>
          <p:cNvSpPr txBox="1">
            <a:spLocks noChangeArrowheads="1"/>
          </p:cNvSpPr>
          <p:nvPr/>
        </p:nvSpPr>
        <p:spPr bwMode="auto">
          <a:xfrm>
            <a:off x="395536" y="3335783"/>
            <a:ext cx="18722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（标准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sp>
        <p:nvSpPr>
          <p:cNvPr id="278540" name="Text Box 12"/>
          <p:cNvSpPr txBox="1">
            <a:spLocks noChangeArrowheads="1"/>
          </p:cNvSpPr>
          <p:nvPr/>
        </p:nvSpPr>
        <p:spPr bwMode="auto">
          <a:xfrm>
            <a:off x="1307288" y="5445224"/>
            <a:ext cx="6624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1" dirty="0" smtClean="0">
                <a:latin typeface="楷体" pitchFamily="49" charset="-122"/>
                <a:ea typeface="楷体" pitchFamily="49" charset="-122"/>
              </a:rPr>
              <a:t>可以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缺省</a:t>
            </a:r>
            <a:r>
              <a:rPr kumimoji="0" lang="zh-CN" altLang="en-US" sz="2800" b="1" dirty="0" smtClean="0">
                <a:latin typeface="楷体" pitchFamily="49" charset="-122"/>
                <a:ea typeface="楷体" pitchFamily="49" charset="-122"/>
              </a:rPr>
              <a:t>（缺省值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sp>
        <p:nvSpPr>
          <p:cNvPr id="5129" name="Rectangle 13"/>
          <p:cNvSpPr>
            <a:spLocks noChangeArrowheads="1"/>
          </p:cNvSpPr>
          <p:nvPr/>
        </p:nvSpPr>
        <p:spPr bwMode="auto">
          <a:xfrm>
            <a:off x="323528" y="404664"/>
            <a:ext cx="52279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变量定义的四要素</a:t>
            </a:r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:</a:t>
            </a:r>
          </a:p>
        </p:txBody>
      </p:sp>
      <p:sp>
        <p:nvSpPr>
          <p:cNvPr id="5130" name="Line 15"/>
          <p:cNvSpPr>
            <a:spLocks noChangeShapeType="1"/>
          </p:cNvSpPr>
          <p:nvPr/>
        </p:nvSpPr>
        <p:spPr bwMode="auto">
          <a:xfrm>
            <a:off x="5551488" y="2293938"/>
            <a:ext cx="0" cy="10175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31" name="Text Box 18"/>
          <p:cNvSpPr txBox="1">
            <a:spLocks noChangeArrowheads="1"/>
          </p:cNvSpPr>
          <p:nvPr/>
        </p:nvSpPr>
        <p:spPr bwMode="auto">
          <a:xfrm>
            <a:off x="4461268" y="3360738"/>
            <a:ext cx="184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特有）</a:t>
            </a:r>
          </a:p>
        </p:txBody>
      </p:sp>
      <p:sp>
        <p:nvSpPr>
          <p:cNvPr id="5132" name="Line 20"/>
          <p:cNvSpPr>
            <a:spLocks noChangeShapeType="1"/>
          </p:cNvSpPr>
          <p:nvPr/>
        </p:nvSpPr>
        <p:spPr bwMode="auto">
          <a:xfrm>
            <a:off x="3508375" y="2293938"/>
            <a:ext cx="0" cy="9969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33" name="Text Box 23"/>
          <p:cNvSpPr txBox="1">
            <a:spLocks noChangeArrowheads="1"/>
          </p:cNvSpPr>
          <p:nvPr/>
        </p:nvSpPr>
        <p:spPr bwMode="auto">
          <a:xfrm>
            <a:off x="2195736" y="3360738"/>
            <a:ext cx="2238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（标准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C+C51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>
            <a:off x="1301832" y="3944056"/>
            <a:ext cx="0" cy="186332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1407" y="3944057"/>
            <a:ext cx="0" cy="10175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>
            <a:off x="1346542" y="4961644"/>
            <a:ext cx="4224864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0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7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 animBg="1"/>
      <p:bldP spid="5125" grpId="0"/>
      <p:bldP spid="5126" grpId="0" animBg="1"/>
      <p:bldP spid="5127" grpId="0"/>
      <p:bldP spid="278540" grpId="0"/>
      <p:bldP spid="5130" grpId="0" animBg="1"/>
      <p:bldP spid="5131" grpId="0"/>
      <p:bldP spid="5132" grpId="0" animBg="1"/>
      <p:bldP spid="5133" grpId="0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ChangeArrowheads="1"/>
          </p:cNvSpPr>
          <p:nvPr/>
        </p:nvSpPr>
        <p:spPr bwMode="auto">
          <a:xfrm>
            <a:off x="475375" y="1716087"/>
            <a:ext cx="81549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变量名可以由字母、数字和下划线三种字符组成，且第一个字符必须为字母或下划线，变量名长度随编译系统而定。 </a:t>
            </a:r>
          </a:p>
        </p:txBody>
      </p:sp>
      <p:sp>
        <p:nvSpPr>
          <p:cNvPr id="295939" name="Rectangle 3"/>
          <p:cNvSpPr>
            <a:spLocks noChangeArrowheads="1"/>
          </p:cNvSpPr>
          <p:nvPr/>
        </p:nvSpPr>
        <p:spPr bwMode="auto">
          <a:xfrm>
            <a:off x="560164" y="3501008"/>
            <a:ext cx="816768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变量名具有字母大小写的敏感性，如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SUM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sum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代表不同的变量。</a:t>
            </a:r>
          </a:p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强调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：头文件中定义的变量都是大写的，若程序采取小写变量则需要重新定义。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251520" y="761228"/>
            <a:ext cx="8784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35000"/>
              </a:spcBef>
            </a:pPr>
            <a:r>
              <a:rPr kumimoji="0" lang="en-US" altLang="zh-CN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存储种类</a:t>
            </a:r>
            <a:r>
              <a:rPr kumimoji="0" lang="en-US" altLang="zh-CN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　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数据类型　</a:t>
            </a:r>
            <a:r>
              <a:rPr kumimoji="0" lang="en-US" altLang="zh-CN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kumimoji="0" lang="en-US" altLang="zh-CN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　</a:t>
            </a:r>
            <a:r>
              <a:rPr kumimoji="0"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变量名</a:t>
            </a:r>
          </a:p>
        </p:txBody>
      </p:sp>
    </p:spTree>
    <p:extLst>
      <p:ext uri="{BB962C8B-B14F-4D97-AF65-F5344CB8AC3E}">
        <p14:creationId xmlns:p14="http://schemas.microsoft.com/office/powerpoint/2010/main" val="33484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/>
      <p:bldP spid="2959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2413000" y="1505893"/>
            <a:ext cx="4169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扩展的若干关键字一览表</a:t>
            </a:r>
            <a:r>
              <a:rPr lang="zh-CN" altLang="en-US" sz="24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/>
          <a:stretch>
            <a:fillRect/>
          </a:stretch>
        </p:blipFill>
        <p:spPr bwMode="auto">
          <a:xfrm>
            <a:off x="971550" y="1962150"/>
            <a:ext cx="7273925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467545" y="548680"/>
            <a:ext cx="86764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变量名不得使用标准</a:t>
            </a: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语言和</a:t>
            </a: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语言的关键字。</a:t>
            </a:r>
          </a:p>
        </p:txBody>
      </p:sp>
    </p:spTree>
    <p:extLst>
      <p:ext uri="{BB962C8B-B14F-4D97-AF65-F5344CB8AC3E}">
        <p14:creationId xmlns:p14="http://schemas.microsoft.com/office/powerpoint/2010/main" val="30060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467544" y="214482"/>
            <a:ext cx="7156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>
              <a:spcBef>
                <a:spcPct val="35000"/>
              </a:spcBef>
            </a:pPr>
            <a:r>
              <a:rPr kumimoji="0" lang="en-US" altLang="zh-CN" sz="24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存储种类</a:t>
            </a:r>
            <a:r>
              <a:rPr kumimoji="0" lang="en-US" altLang="zh-CN" sz="24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　</a:t>
            </a:r>
            <a:r>
              <a:rPr kumimoji="0"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数据类型　</a:t>
            </a:r>
            <a:r>
              <a:rPr kumimoji="0" lang="en-US" altLang="zh-CN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kumimoji="0" lang="en-US" altLang="zh-CN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楷体" pitchFamily="49" charset="-122"/>
                <a:ea typeface="楷体" pitchFamily="49" charset="-122"/>
              </a:rPr>
              <a:t>　变量名</a:t>
            </a:r>
          </a:p>
        </p:txBody>
      </p:sp>
      <p:sp>
        <p:nvSpPr>
          <p:cNvPr id="248836" name="Text Box 14"/>
          <p:cNvSpPr txBox="1">
            <a:spLocks noChangeArrowheads="1"/>
          </p:cNvSpPr>
          <p:nvPr/>
        </p:nvSpPr>
        <p:spPr bwMode="auto">
          <a:xfrm>
            <a:off x="35496" y="676147"/>
            <a:ext cx="8964488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7675" indent="-447675"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Font typeface="Wingdings" pitchFamily="2" charset="2"/>
              <a:buNone/>
            </a:pP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存储种类用于说明变量的作用范围：</a:t>
            </a:r>
          </a:p>
          <a:p>
            <a:pPr eaLnBrk="1" hangingPunct="1">
              <a:spcBef>
                <a:spcPct val="25000"/>
              </a:spcBef>
              <a:buFont typeface="Wingdings" pitchFamily="2" charset="2"/>
              <a:buNone/>
            </a:pP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kumimoji="0" lang="en-US" altLang="zh-CN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auto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（自动型）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变量的作用范围在定义它的函数体或语句块内。执行结束后，变量所占内存即被释放。</a:t>
            </a:r>
          </a:p>
          <a:p>
            <a:pPr eaLnBrk="1" hangingPunct="1">
              <a:spcBef>
                <a:spcPct val="25000"/>
              </a:spcBef>
              <a:buFont typeface="Wingdings" pitchFamily="2" charset="2"/>
              <a:buNone/>
            </a:pP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kumimoji="0" lang="en-US" altLang="zh-CN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extern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（外部型） 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在一个源文件中被定义为外部型的变量，在其它源文件中需要通过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extern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说明方可使用</a:t>
            </a:r>
            <a:r>
              <a:rPr kumimoji="0" lang="zh-CN" altLang="en-US" sz="2800" b="1" dirty="0" smtClean="0">
                <a:latin typeface="楷体" pitchFamily="49" charset="-122"/>
                <a:ea typeface="楷体" pitchFamily="49" charset="-122"/>
              </a:rPr>
              <a:t>。全局变量</a:t>
            </a:r>
            <a:endParaRPr kumimoji="0" lang="zh-CN" altLang="en-US" sz="2800" b="1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ct val="25000"/>
              </a:spcBef>
              <a:buFont typeface="Wingdings" pitchFamily="2" charset="2"/>
              <a:buNone/>
            </a:pP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kumimoji="0" lang="en-US" altLang="zh-CN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static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（静态型） 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利用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static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可使变量定义所在的函数或语句块执行结束后，其分配的内存单元继续</a:t>
            </a:r>
            <a:r>
              <a:rPr kumimoji="0" lang="zh-CN" altLang="en-US" sz="2800" b="1" dirty="0" smtClean="0">
                <a:latin typeface="楷体" pitchFamily="49" charset="-122"/>
                <a:ea typeface="楷体" pitchFamily="49" charset="-122"/>
              </a:rPr>
              <a:t>保留，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且数值保持不变</a:t>
            </a:r>
            <a:r>
              <a:rPr kumimoji="0"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kumimoji="0" lang="zh-CN" altLang="en-US" sz="2800" b="1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ct val="25000"/>
              </a:spcBef>
              <a:buFont typeface="Wingdings" pitchFamily="2" charset="2"/>
              <a:buNone/>
            </a:pP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4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kumimoji="0" lang="en-US" altLang="zh-CN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register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（寄存器型） </a:t>
            </a:r>
            <a:r>
              <a:rPr kumimoji="0"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目前已不推荐使用。</a:t>
            </a:r>
          </a:p>
        </p:txBody>
      </p:sp>
      <p:sp>
        <p:nvSpPr>
          <p:cNvPr id="248854" name="Rectangle 18"/>
          <p:cNvSpPr>
            <a:spLocks noChangeArrowheads="1"/>
          </p:cNvSpPr>
          <p:nvPr/>
        </p:nvSpPr>
        <p:spPr bwMode="auto">
          <a:xfrm>
            <a:off x="498703" y="5886553"/>
            <a:ext cx="52974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缺省存储种类为</a:t>
            </a:r>
            <a:r>
              <a:rPr kumimoji="0" lang="en-US" altLang="zh-CN" sz="2400" b="1" dirty="0">
                <a:latin typeface="楷体" pitchFamily="49" charset="-122"/>
                <a:ea typeface="楷体" pitchFamily="49" charset="-122"/>
              </a:rPr>
              <a:t>auto (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自动</a:t>
            </a:r>
            <a:r>
              <a:rPr kumimoji="0" lang="en-US" altLang="zh-CN" sz="2400" b="1" dirty="0">
                <a:latin typeface="楷体" pitchFamily="49" charset="-122"/>
                <a:ea typeface="楷体" pitchFamily="49" charset="-122"/>
              </a:rPr>
              <a:t>)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型变量</a:t>
            </a:r>
          </a:p>
        </p:txBody>
      </p:sp>
      <p:sp>
        <p:nvSpPr>
          <p:cNvPr id="248855" name="Line 19"/>
          <p:cNvSpPr>
            <a:spLocks noChangeShapeType="1"/>
          </p:cNvSpPr>
          <p:nvPr/>
        </p:nvSpPr>
        <p:spPr bwMode="auto">
          <a:xfrm>
            <a:off x="611560" y="5877272"/>
            <a:ext cx="2659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1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48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8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48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48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4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4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54" grpId="0"/>
      <p:bldP spid="2488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95536" y="875710"/>
            <a:ext cx="5564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数据类型用于表示数据存放格式</a:t>
            </a:r>
          </a:p>
        </p:txBody>
      </p:sp>
      <p:pic>
        <p:nvPicPr>
          <p:cNvPr id="28160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0" y="1916832"/>
            <a:ext cx="6985000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614534" y="5545454"/>
            <a:ext cx="77768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*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有符号数类型可以忽略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signed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标识符</a:t>
            </a: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2123728" y="1455877"/>
            <a:ext cx="44064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标准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语言的数据类型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74572" y="299646"/>
            <a:ext cx="8869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35000"/>
              </a:spcBef>
            </a:pPr>
            <a:r>
              <a:rPr kumimoji="0" lang="en-US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存储种类</a:t>
            </a:r>
            <a:r>
              <a:rPr kumimoji="0" lang="en-US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　</a:t>
            </a:r>
            <a:r>
              <a:rPr kumimoji="0"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数据类型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　 </a:t>
            </a:r>
            <a:r>
              <a:rPr kumimoji="0" lang="en-US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kumimoji="0" lang="en-US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　变量名</a:t>
            </a:r>
          </a:p>
        </p:txBody>
      </p:sp>
    </p:spTree>
    <p:extLst>
      <p:ext uri="{BB962C8B-B14F-4D97-AF65-F5344CB8AC3E}">
        <p14:creationId xmlns:p14="http://schemas.microsoft.com/office/powerpoint/2010/main" val="2467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5" grpId="0"/>
      <p:bldP spid="2816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159544" y="260648"/>
            <a:ext cx="794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除上述常规格式外，</a:t>
            </a:r>
            <a:r>
              <a:rPr kumimoji="0" lang="en-US" altLang="zh-CN" sz="24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单片机还有三种新的存储格式：</a:t>
            </a:r>
          </a:p>
        </p:txBody>
      </p:sp>
      <p:pic>
        <p:nvPicPr>
          <p:cNvPr id="1285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2" t="28262" r="50989" b="11266"/>
          <a:stretch>
            <a:fillRect/>
          </a:stretch>
        </p:blipFill>
        <p:spPr bwMode="auto">
          <a:xfrm>
            <a:off x="482600" y="1747838"/>
            <a:ext cx="2363788" cy="31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5131" name="Rectangle 3"/>
          <p:cNvSpPr>
            <a:spLocks noChangeArrowheads="1"/>
          </p:cNvSpPr>
          <p:nvPr/>
        </p:nvSpPr>
        <p:spPr bwMode="auto">
          <a:xfrm>
            <a:off x="508000" y="1311275"/>
            <a:ext cx="1890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0" lang="en-US" altLang="zh-CN" sz="20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bit</a:t>
            </a:r>
            <a:r>
              <a:rPr kumimoji="0" lang="zh-CN" altLang="en-US" sz="20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型</a:t>
            </a:r>
            <a:r>
              <a:rPr kumimoji="0" lang="zh-CN" altLang="en-US" sz="2000" b="1" dirty="0">
                <a:latin typeface="楷体" pitchFamily="49" charset="-122"/>
                <a:ea typeface="楷体" pitchFamily="49" charset="-122"/>
              </a:rPr>
              <a:t>存储格式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28513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5" t="27539" r="37819" b="24800"/>
          <a:stretch>
            <a:fillRect/>
          </a:stretch>
        </p:blipFill>
        <p:spPr bwMode="auto">
          <a:xfrm>
            <a:off x="1789113" y="2201863"/>
            <a:ext cx="2951162" cy="3163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5135" name="Rectangle 3"/>
          <p:cNvSpPr>
            <a:spLocks noChangeArrowheads="1"/>
          </p:cNvSpPr>
          <p:nvPr/>
        </p:nvSpPr>
        <p:spPr bwMode="auto">
          <a:xfrm>
            <a:off x="3033713" y="1672759"/>
            <a:ext cx="24023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kumimoji="0" lang="en-US" altLang="zh-CN" sz="2000" b="1" dirty="0" err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kumimoji="0" lang="zh-CN" altLang="en-US" sz="20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型</a:t>
            </a:r>
            <a:r>
              <a:rPr kumimoji="0" lang="zh-CN" altLang="en-US" sz="2000" b="1" dirty="0">
                <a:latin typeface="楷体" pitchFamily="49" charset="-122"/>
                <a:ea typeface="楷体" pitchFamily="49" charset="-122"/>
              </a:rPr>
              <a:t>存储格式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85136" name="Rectangle 3"/>
          <p:cNvSpPr>
            <a:spLocks noChangeArrowheads="1"/>
          </p:cNvSpPr>
          <p:nvPr/>
        </p:nvSpPr>
        <p:spPr bwMode="auto">
          <a:xfrm>
            <a:off x="4932040" y="2993093"/>
            <a:ext cx="45495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kumimoji="0" lang="en-US" altLang="zh-CN" sz="2000" b="1" dirty="0" smtClean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sfr16  </a:t>
            </a:r>
            <a:r>
              <a:rPr kumimoji="0" lang="en-US" altLang="zh-CN" sz="2000" b="1" dirty="0" err="1" smtClean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kumimoji="0" lang="zh-CN" altLang="en-US" sz="20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型</a:t>
            </a:r>
            <a:r>
              <a:rPr kumimoji="0" lang="zh-CN" altLang="en-US" sz="2000" b="1" dirty="0">
                <a:latin typeface="楷体" pitchFamily="49" charset="-122"/>
                <a:ea typeface="楷体" pitchFamily="49" charset="-122"/>
              </a:rPr>
              <a:t>存储格式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85138" name="Rectangle 3"/>
          <p:cNvSpPr>
            <a:spLocks noChangeArrowheads="1"/>
          </p:cNvSpPr>
          <p:nvPr/>
        </p:nvSpPr>
        <p:spPr bwMode="auto">
          <a:xfrm>
            <a:off x="4130675" y="5820896"/>
            <a:ext cx="49778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bit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b="1" dirty="0" err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sfr16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b="1" dirty="0" err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sp>
        <p:nvSpPr>
          <p:cNvPr id="1285139" name="Text Box 19"/>
          <p:cNvSpPr txBox="1">
            <a:spLocks noChangeArrowheads="1"/>
          </p:cNvSpPr>
          <p:nvPr/>
        </p:nvSpPr>
        <p:spPr bwMode="auto">
          <a:xfrm>
            <a:off x="457200" y="5894388"/>
            <a:ext cx="367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4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扩充的</a:t>
            </a:r>
            <a:r>
              <a:rPr kumimoji="0" lang="en-US" altLang="zh-CN" sz="24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种数据类型：</a:t>
            </a:r>
          </a:p>
        </p:txBody>
      </p:sp>
      <p:grpSp>
        <p:nvGrpSpPr>
          <p:cNvPr id="1285141" name="Group 21"/>
          <p:cNvGrpSpPr>
            <a:grpSpLocks/>
          </p:cNvGrpSpPr>
          <p:nvPr/>
        </p:nvGrpSpPr>
        <p:grpSpPr bwMode="auto">
          <a:xfrm>
            <a:off x="3003550" y="3516313"/>
            <a:ext cx="5699125" cy="2233612"/>
            <a:chOff x="1843" y="2290"/>
            <a:chExt cx="3590" cy="1407"/>
          </a:xfrm>
        </p:grpSpPr>
        <p:pic>
          <p:nvPicPr>
            <p:cNvPr id="8204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7" t="43373" r="13815" b="14432"/>
            <a:stretch>
              <a:fillRect/>
            </a:stretch>
          </p:blipFill>
          <p:spPr bwMode="auto">
            <a:xfrm>
              <a:off x="1843" y="2415"/>
              <a:ext cx="3584" cy="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5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7" t="29781" r="13815" b="65250"/>
            <a:stretch>
              <a:fillRect/>
            </a:stretch>
          </p:blipFill>
          <p:spPr bwMode="auto">
            <a:xfrm>
              <a:off x="1849" y="2290"/>
              <a:ext cx="358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90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8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28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8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8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8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8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8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8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131" grpId="0"/>
      <p:bldP spid="1285135" grpId="0"/>
      <p:bldP spid="1285136" grpId="0"/>
      <p:bldP spid="1285138" grpId="0"/>
      <p:bldP spid="12851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67544" y="258594"/>
            <a:ext cx="36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514350" indent="-514350" eaLnBrk="1" hangingPunct="1">
              <a:buFont typeface="Wingdings" pitchFamily="2" charset="2"/>
              <a:buChar char="ü"/>
              <a:tabLst>
                <a:tab pos="234950" algn="l"/>
              </a:tabLst>
            </a:pP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bit </a:t>
            </a:r>
            <a:r>
              <a:rPr lang="zh-CN" altLang="en-US" sz="28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型变量</a:t>
            </a:r>
            <a:endParaRPr lang="zh-CN" altLang="en-US" sz="28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323528" y="1162218"/>
            <a:ext cx="8056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关键词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bit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用于定义一</a:t>
            </a:r>
            <a:r>
              <a:rPr lang="zh-CN" altLang="en-US" sz="2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个位变量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，语法规则：</a:t>
            </a:r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2070100" y="1937439"/>
            <a:ext cx="47083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bit</a:t>
            </a: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3200" b="1" dirty="0" err="1">
                <a:latin typeface="楷体" pitchFamily="49" charset="-122"/>
                <a:ea typeface="楷体" pitchFamily="49" charset="-122"/>
              </a:rPr>
              <a:t>bit_name</a:t>
            </a:r>
            <a:r>
              <a:rPr lang="en-US" altLang="zh-CN" sz="32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[= 0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1];</a:t>
            </a:r>
          </a:p>
        </p:txBody>
      </p:sp>
      <p:sp>
        <p:nvSpPr>
          <p:cNvPr id="282631" name="Rectangle 7"/>
          <p:cNvSpPr>
            <a:spLocks noChangeArrowheads="1"/>
          </p:cNvSpPr>
          <p:nvPr/>
        </p:nvSpPr>
        <p:spPr bwMode="auto">
          <a:xfrm>
            <a:off x="467544" y="4509120"/>
            <a:ext cx="85847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例如：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bit door  = 0 ;   </a:t>
            </a:r>
          </a:p>
          <a:p>
            <a:pPr algn="just"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          //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定义一个叫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door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的位变量且初值为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0</a:t>
            </a:r>
          </a:p>
        </p:txBody>
      </p:sp>
      <p:sp>
        <p:nvSpPr>
          <p:cNvPr id="282632" name="Rectangle 8"/>
          <p:cNvSpPr>
            <a:spLocks noChangeArrowheads="1"/>
          </p:cNvSpPr>
          <p:nvPr/>
        </p:nvSpPr>
        <p:spPr bwMode="auto">
          <a:xfrm>
            <a:off x="574617" y="3284984"/>
            <a:ext cx="77984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just"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与标准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的数据类型声明的语法规则是一致的，如：   </a:t>
            </a:r>
            <a:r>
              <a:rPr lang="en-US" altLang="zh-CN" sz="2800" b="1" dirty="0" err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int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int_name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[ =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常数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05581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8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8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31" grpId="0"/>
      <p:bldP spid="2826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04153" y="188640"/>
            <a:ext cx="50405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57200" lvl="0" indent="-457200">
              <a:buFont typeface="Wingdings" pitchFamily="2" charset="2"/>
              <a:buChar char="ü"/>
              <a:tabLst>
                <a:tab pos="234950" algn="l"/>
              </a:tabLst>
            </a:pP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sfr16</a:t>
            </a:r>
            <a:r>
              <a:rPr lang="zh-CN" altLang="en-US" sz="28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型变量</a:t>
            </a:r>
          </a:p>
          <a:p>
            <a:pPr marL="457200" indent="-457200" eaLnBrk="1" hangingPunct="1">
              <a:buFont typeface="Wingdings" pitchFamily="2" charset="2"/>
              <a:buChar char="ü"/>
              <a:tabLst>
                <a:tab pos="234950" algn="l"/>
              </a:tabLst>
            </a:pPr>
            <a:endParaRPr lang="zh-CN" altLang="en-US" sz="2800" b="1" dirty="0">
              <a:solidFill>
                <a:srgbClr val="CC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179512" y="759463"/>
            <a:ext cx="8964488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用于定义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位或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16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位的</a:t>
            </a:r>
            <a:r>
              <a:rPr lang="en-US" altLang="zh-CN" sz="2400" b="1" dirty="0" smtClean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400" b="1" dirty="0" smtClean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变量，指定特殊功能寄存器的字节地址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语法规则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：</a:t>
            </a:r>
          </a:p>
          <a:p>
            <a:pPr eaLnBrk="1" hangingPunct="1"/>
            <a:r>
              <a:rPr lang="zh-CN" altLang="en-US" sz="2600" b="1" dirty="0">
                <a:latin typeface="楷体" pitchFamily="49" charset="-122"/>
                <a:ea typeface="楷体" pitchFamily="49" charset="-122"/>
              </a:rPr>
              <a:t>     </a:t>
            </a:r>
            <a:r>
              <a:rPr lang="en-US" altLang="zh-CN" sz="2800" b="1" dirty="0" err="1" smtClean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sfr_name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= 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字节地址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常数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;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86152" name="Rectangle 3"/>
          <p:cNvSpPr>
            <a:spLocks noChangeArrowheads="1"/>
          </p:cNvSpPr>
          <p:nvPr/>
        </p:nvSpPr>
        <p:spPr bwMode="auto">
          <a:xfrm>
            <a:off x="1259632" y="3636641"/>
            <a:ext cx="92525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600" b="1" dirty="0" smtClean="0">
                <a:latin typeface="楷体" pitchFamily="49" charset="-122"/>
                <a:ea typeface="楷体" pitchFamily="49" charset="-122"/>
              </a:rPr>
              <a:t>sfr16  </a:t>
            </a:r>
            <a:r>
              <a:rPr lang="en-US" altLang="zh-CN" sz="2600" b="1" dirty="0">
                <a:latin typeface="楷体" pitchFamily="49" charset="-122"/>
                <a:ea typeface="楷体" pitchFamily="49" charset="-122"/>
              </a:rPr>
              <a:t>DPTR=0x82;     //</a:t>
            </a:r>
            <a:r>
              <a:rPr lang="zh-CN" altLang="en-US" sz="2600" b="1" dirty="0"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600" b="1" dirty="0">
                <a:latin typeface="楷体" pitchFamily="49" charset="-122"/>
                <a:ea typeface="楷体" pitchFamily="49" charset="-122"/>
              </a:rPr>
              <a:t>DPTR</a:t>
            </a:r>
            <a:r>
              <a:rPr lang="zh-CN" altLang="en-US" sz="2600" b="1" dirty="0">
                <a:latin typeface="楷体" pitchFamily="49" charset="-122"/>
                <a:ea typeface="楷体" pitchFamily="49" charset="-122"/>
              </a:rPr>
              <a:t>的低地址</a:t>
            </a:r>
            <a:r>
              <a:rPr lang="en-US" altLang="zh-CN" sz="2600" b="1" dirty="0">
                <a:latin typeface="楷体" pitchFamily="49" charset="-122"/>
                <a:ea typeface="楷体" pitchFamily="49" charset="-122"/>
              </a:rPr>
              <a:t>82H</a:t>
            </a:r>
          </a:p>
        </p:txBody>
      </p:sp>
      <p:pic>
        <p:nvPicPr>
          <p:cNvPr id="1286153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2" t="31665" r="37576" b="44261"/>
          <a:stretch>
            <a:fillRect/>
          </a:stretch>
        </p:blipFill>
        <p:spPr bwMode="auto">
          <a:xfrm>
            <a:off x="2528888" y="4244975"/>
            <a:ext cx="3627437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6154" name="AutoShape 10"/>
          <p:cNvSpPr>
            <a:spLocks noChangeArrowheads="1"/>
          </p:cNvSpPr>
          <p:nvPr/>
        </p:nvSpPr>
        <p:spPr bwMode="auto">
          <a:xfrm>
            <a:off x="2166938" y="4287838"/>
            <a:ext cx="406400" cy="217487"/>
          </a:xfrm>
          <a:prstGeom prst="rightArrow">
            <a:avLst>
              <a:gd name="adj1" fmla="val 50000"/>
              <a:gd name="adj2" fmla="val 467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1286155" name="AutoShape 11"/>
          <p:cNvSpPr>
            <a:spLocks noChangeArrowheads="1"/>
          </p:cNvSpPr>
          <p:nvPr/>
        </p:nvSpPr>
        <p:spPr bwMode="auto">
          <a:xfrm>
            <a:off x="2159000" y="4902200"/>
            <a:ext cx="406400" cy="217488"/>
          </a:xfrm>
          <a:prstGeom prst="rightArrow">
            <a:avLst>
              <a:gd name="adj1" fmla="val 50000"/>
              <a:gd name="adj2" fmla="val 467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1286156" name="AutoShape 12"/>
          <p:cNvSpPr>
            <a:spLocks noChangeArrowheads="1"/>
          </p:cNvSpPr>
          <p:nvPr/>
        </p:nvSpPr>
        <p:spPr bwMode="auto">
          <a:xfrm>
            <a:off x="2141538" y="5486400"/>
            <a:ext cx="406400" cy="217488"/>
          </a:xfrm>
          <a:prstGeom prst="rightArrow">
            <a:avLst>
              <a:gd name="adj1" fmla="val 50000"/>
              <a:gd name="adj2" fmla="val 467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1286157" name="Text Box 13"/>
          <p:cNvSpPr txBox="1">
            <a:spLocks noChangeArrowheads="1"/>
          </p:cNvSpPr>
          <p:nvPr/>
        </p:nvSpPr>
        <p:spPr bwMode="auto">
          <a:xfrm>
            <a:off x="683295" y="5964361"/>
            <a:ext cx="766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注意：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语言中十六进制整数是数值前加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0x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0X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前缀</a:t>
            </a:r>
          </a:p>
        </p:txBody>
      </p:sp>
      <p:sp>
        <p:nvSpPr>
          <p:cNvPr id="2" name="矩形 1"/>
          <p:cNvSpPr/>
          <p:nvPr/>
        </p:nvSpPr>
        <p:spPr>
          <a:xfrm>
            <a:off x="300609" y="2132856"/>
            <a:ext cx="96422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例如：</a:t>
            </a:r>
            <a:r>
              <a:rPr lang="en-US" altLang="zh-CN" sz="2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600" b="1" dirty="0" err="1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lang="en-US" altLang="zh-CN" sz="2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P0 = 0x80;      </a:t>
            </a:r>
            <a:r>
              <a:rPr lang="en-US" altLang="zh-CN" sz="2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//</a:t>
            </a:r>
            <a:r>
              <a:rPr lang="zh-CN" altLang="en-US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P0</a:t>
            </a:r>
            <a:r>
              <a:rPr lang="zh-CN" altLang="en-US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口地址</a:t>
            </a:r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80H</a:t>
            </a:r>
          </a:p>
          <a:p>
            <a:pPr lvl="0"/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	 </a:t>
            </a:r>
            <a:r>
              <a:rPr lang="en-US" altLang="zh-CN" sz="2600" b="1" dirty="0" err="1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PCON = 0x87;     </a:t>
            </a:r>
            <a:r>
              <a:rPr lang="en-US" altLang="zh-CN" sz="2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//</a:t>
            </a:r>
            <a:r>
              <a:rPr lang="zh-CN" altLang="en-US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PCON</a:t>
            </a:r>
            <a:r>
              <a:rPr lang="zh-CN" altLang="en-US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地址</a:t>
            </a:r>
            <a:r>
              <a:rPr lang="en-US" altLang="zh-CN" sz="26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87H</a:t>
            </a:r>
          </a:p>
        </p:txBody>
      </p:sp>
      <p:sp>
        <p:nvSpPr>
          <p:cNvPr id="3" name="矩形 2"/>
          <p:cNvSpPr/>
          <p:nvPr/>
        </p:nvSpPr>
        <p:spPr>
          <a:xfrm>
            <a:off x="842211" y="3006979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sfr16</a:t>
            </a:r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sfr_name</a:t>
            </a:r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= 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字节地址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常数</a:t>
            </a:r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5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8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28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8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28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28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28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52" grpId="0"/>
      <p:bldP spid="1286154" grpId="0" animBg="1"/>
      <p:bldP spid="1286155" grpId="0" animBg="1"/>
      <p:bldP spid="1286156" grpId="0" animBg="1"/>
      <p:bldP spid="1286157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366712" y="262655"/>
            <a:ext cx="535741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457200" lvl="0" indent="-457200">
              <a:buFont typeface="Wingdings" pitchFamily="2" charset="2"/>
              <a:buChar char="ü"/>
              <a:tabLst>
                <a:tab pos="234950" algn="l"/>
              </a:tabLst>
            </a:pP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型变量</a:t>
            </a:r>
          </a:p>
          <a:p>
            <a:pPr marL="457200" indent="-457200" eaLnBrk="1" hangingPunct="1">
              <a:buFont typeface="Wingdings" pitchFamily="2" charset="2"/>
              <a:buChar char="ü"/>
              <a:tabLst>
                <a:tab pos="234950" algn="l"/>
              </a:tabLst>
            </a:pPr>
            <a:endParaRPr lang="zh-CN" altLang="en-US" sz="2800" b="1" dirty="0">
              <a:solidFill>
                <a:srgbClr val="CC0000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288197" name="Group 160"/>
          <p:cNvGrpSpPr>
            <a:grpSpLocks/>
          </p:cNvGrpSpPr>
          <p:nvPr/>
        </p:nvGrpSpPr>
        <p:grpSpPr bwMode="auto">
          <a:xfrm>
            <a:off x="183417" y="2719144"/>
            <a:ext cx="7693024" cy="1001713"/>
            <a:chOff x="454" y="2979"/>
            <a:chExt cx="4846" cy="631"/>
          </a:xfrm>
        </p:grpSpPr>
        <p:sp>
          <p:nvSpPr>
            <p:cNvPr id="11276" name="Rectangle 7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77" name="Rectangle 8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78" name="Rectangle 9"/>
            <p:cNvSpPr>
              <a:spLocks noChangeArrowheads="1"/>
            </p:cNvSpPr>
            <p:nvPr/>
          </p:nvSpPr>
          <p:spPr bwMode="auto">
            <a:xfrm>
              <a:off x="939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CY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79" name="Rectangle 10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0" name="Rectangle 11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1" name="Rectangle 12"/>
            <p:cNvSpPr>
              <a:spLocks noChangeArrowheads="1"/>
            </p:cNvSpPr>
            <p:nvPr/>
          </p:nvSpPr>
          <p:spPr bwMode="auto">
            <a:xfrm>
              <a:off x="1477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AC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2" name="Rectangle 13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3" name="Rectangle 14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4" name="Rectangle 15"/>
            <p:cNvSpPr>
              <a:spLocks noChangeArrowheads="1"/>
            </p:cNvSpPr>
            <p:nvPr/>
          </p:nvSpPr>
          <p:spPr bwMode="auto">
            <a:xfrm>
              <a:off x="2014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F0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5" name="Rectangle 16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6" name="Rectangle 17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7" name="Rectangle 18"/>
            <p:cNvSpPr>
              <a:spLocks noChangeArrowheads="1"/>
            </p:cNvSpPr>
            <p:nvPr/>
          </p:nvSpPr>
          <p:spPr bwMode="auto">
            <a:xfrm>
              <a:off x="2525" y="3268"/>
              <a:ext cx="1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RS1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8" name="Rectangle 19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89" name="Rectangle 20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0" name="Rectangle 21"/>
            <p:cNvSpPr>
              <a:spLocks noChangeArrowheads="1"/>
            </p:cNvSpPr>
            <p:nvPr/>
          </p:nvSpPr>
          <p:spPr bwMode="auto">
            <a:xfrm>
              <a:off x="3064" y="3268"/>
              <a:ext cx="1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RS0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1" name="Rectangle 22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2" name="Rectangle 23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3" name="Rectangle 24"/>
            <p:cNvSpPr>
              <a:spLocks noChangeArrowheads="1"/>
            </p:cNvSpPr>
            <p:nvPr/>
          </p:nvSpPr>
          <p:spPr bwMode="auto">
            <a:xfrm>
              <a:off x="3627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OV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4" name="Rectangle 25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5" name="Rectangle 26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6" name="Rectangle 27"/>
            <p:cNvSpPr>
              <a:spLocks noChangeArrowheads="1"/>
            </p:cNvSpPr>
            <p:nvPr/>
          </p:nvSpPr>
          <p:spPr bwMode="auto">
            <a:xfrm>
              <a:off x="4191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F1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7" name="Rectangle 28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8" name="Rectangle 29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99" name="Rectangle 30"/>
            <p:cNvSpPr>
              <a:spLocks noChangeArrowheads="1"/>
            </p:cNvSpPr>
            <p:nvPr/>
          </p:nvSpPr>
          <p:spPr bwMode="auto">
            <a:xfrm>
              <a:off x="4729" y="32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P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0" name="Rectangle 31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1" name="Rectangle 32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2" name="Rectangle 33"/>
            <p:cNvSpPr>
              <a:spLocks noChangeArrowheads="1"/>
            </p:cNvSpPr>
            <p:nvPr/>
          </p:nvSpPr>
          <p:spPr bwMode="auto">
            <a:xfrm>
              <a:off x="939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CY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3" name="Rectangle 34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4" name="Rectangle 35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5" name="Rectangle 36"/>
            <p:cNvSpPr>
              <a:spLocks noChangeArrowheads="1"/>
            </p:cNvSpPr>
            <p:nvPr/>
          </p:nvSpPr>
          <p:spPr bwMode="auto">
            <a:xfrm>
              <a:off x="1477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AC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6" name="Rectangle 37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7" name="Rectangle 38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8" name="Rectangle 39"/>
            <p:cNvSpPr>
              <a:spLocks noChangeArrowheads="1"/>
            </p:cNvSpPr>
            <p:nvPr/>
          </p:nvSpPr>
          <p:spPr bwMode="auto">
            <a:xfrm>
              <a:off x="2014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F0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09" name="Rectangle 40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0" name="Rectangle 41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1" name="Rectangle 42"/>
            <p:cNvSpPr>
              <a:spLocks noChangeArrowheads="1"/>
            </p:cNvSpPr>
            <p:nvPr/>
          </p:nvSpPr>
          <p:spPr bwMode="auto">
            <a:xfrm>
              <a:off x="2525" y="3268"/>
              <a:ext cx="1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RS1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2" name="Rectangle 43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3" name="Rectangle 44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4" name="Rectangle 45"/>
            <p:cNvSpPr>
              <a:spLocks noChangeArrowheads="1"/>
            </p:cNvSpPr>
            <p:nvPr/>
          </p:nvSpPr>
          <p:spPr bwMode="auto">
            <a:xfrm>
              <a:off x="3064" y="3268"/>
              <a:ext cx="1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RS0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5" name="Rectangle 46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6" name="Rectangle 47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7" name="Rectangle 48"/>
            <p:cNvSpPr>
              <a:spLocks noChangeArrowheads="1"/>
            </p:cNvSpPr>
            <p:nvPr/>
          </p:nvSpPr>
          <p:spPr bwMode="auto">
            <a:xfrm>
              <a:off x="3627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OV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8" name="Rectangle 49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19" name="Rectangle 50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0" name="Rectangle 51"/>
            <p:cNvSpPr>
              <a:spLocks noChangeArrowheads="1"/>
            </p:cNvSpPr>
            <p:nvPr/>
          </p:nvSpPr>
          <p:spPr bwMode="auto">
            <a:xfrm>
              <a:off x="4191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F1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1" name="Rectangle 52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2" name="Rectangle 53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3" name="Rectangle 54"/>
            <p:cNvSpPr>
              <a:spLocks noChangeArrowheads="1"/>
            </p:cNvSpPr>
            <p:nvPr/>
          </p:nvSpPr>
          <p:spPr bwMode="auto">
            <a:xfrm>
              <a:off x="4729" y="32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P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4" name="Rectangle 71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5" name="Rectangle 72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6" name="Rectangle 73"/>
            <p:cNvSpPr>
              <a:spLocks noChangeArrowheads="1"/>
            </p:cNvSpPr>
            <p:nvPr/>
          </p:nvSpPr>
          <p:spPr bwMode="auto">
            <a:xfrm>
              <a:off x="939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CY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7" name="Rectangle 74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8" name="Rectangle 75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29" name="Rectangle 76"/>
            <p:cNvSpPr>
              <a:spLocks noChangeArrowheads="1"/>
            </p:cNvSpPr>
            <p:nvPr/>
          </p:nvSpPr>
          <p:spPr bwMode="auto">
            <a:xfrm>
              <a:off x="1477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AC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0" name="Rectangle 77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1" name="Rectangle 78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2" name="Rectangle 79"/>
            <p:cNvSpPr>
              <a:spLocks noChangeArrowheads="1"/>
            </p:cNvSpPr>
            <p:nvPr/>
          </p:nvSpPr>
          <p:spPr bwMode="auto">
            <a:xfrm>
              <a:off x="2014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F0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3" name="Rectangle 80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4" name="Rectangle 81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5" name="Rectangle 82"/>
            <p:cNvSpPr>
              <a:spLocks noChangeArrowheads="1"/>
            </p:cNvSpPr>
            <p:nvPr/>
          </p:nvSpPr>
          <p:spPr bwMode="auto">
            <a:xfrm>
              <a:off x="2525" y="3268"/>
              <a:ext cx="1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RS1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6" name="Rectangle 83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7" name="Rectangle 84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8" name="Rectangle 85"/>
            <p:cNvSpPr>
              <a:spLocks noChangeArrowheads="1"/>
            </p:cNvSpPr>
            <p:nvPr/>
          </p:nvSpPr>
          <p:spPr bwMode="auto">
            <a:xfrm>
              <a:off x="3064" y="3268"/>
              <a:ext cx="1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RS0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39" name="Rectangle 86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0" name="Rectangle 87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1" name="Rectangle 88"/>
            <p:cNvSpPr>
              <a:spLocks noChangeArrowheads="1"/>
            </p:cNvSpPr>
            <p:nvPr/>
          </p:nvSpPr>
          <p:spPr bwMode="auto">
            <a:xfrm>
              <a:off x="3627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OV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2" name="Rectangle 89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3" name="Rectangle 90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4" name="Rectangle 91"/>
            <p:cNvSpPr>
              <a:spLocks noChangeArrowheads="1"/>
            </p:cNvSpPr>
            <p:nvPr/>
          </p:nvSpPr>
          <p:spPr bwMode="auto">
            <a:xfrm>
              <a:off x="4191" y="3268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F1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5" name="Rectangle 92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6" name="Rectangle 93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7" name="Rectangle 94"/>
            <p:cNvSpPr>
              <a:spLocks noChangeArrowheads="1"/>
            </p:cNvSpPr>
            <p:nvPr/>
          </p:nvSpPr>
          <p:spPr bwMode="auto">
            <a:xfrm>
              <a:off x="4729" y="326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P</a:t>
              </a:r>
              <a:endParaRPr lang="en-US" altLang="zh-CN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8" name="Rectangle 95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49" name="Rectangle 96"/>
            <p:cNvSpPr>
              <a:spLocks noChangeArrowheads="1"/>
            </p:cNvSpPr>
            <p:nvPr/>
          </p:nvSpPr>
          <p:spPr bwMode="auto">
            <a:xfrm>
              <a:off x="719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0" name="Rectangle 97"/>
            <p:cNvSpPr>
              <a:spLocks noChangeArrowheads="1"/>
            </p:cNvSpPr>
            <p:nvPr/>
          </p:nvSpPr>
          <p:spPr bwMode="auto">
            <a:xfrm>
              <a:off x="925" y="3215"/>
              <a:ext cx="14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CY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1" name="Rectangle 98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2" name="Rectangle 99"/>
            <p:cNvSpPr>
              <a:spLocks noChangeArrowheads="1"/>
            </p:cNvSpPr>
            <p:nvPr/>
          </p:nvSpPr>
          <p:spPr bwMode="auto">
            <a:xfrm>
              <a:off x="1257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3" name="Rectangle 100"/>
            <p:cNvSpPr>
              <a:spLocks noChangeArrowheads="1"/>
            </p:cNvSpPr>
            <p:nvPr/>
          </p:nvSpPr>
          <p:spPr bwMode="auto">
            <a:xfrm>
              <a:off x="1477" y="3215"/>
              <a:ext cx="14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AC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4" name="Rectangle 101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5" name="Rectangle 102"/>
            <p:cNvSpPr>
              <a:spLocks noChangeArrowheads="1"/>
            </p:cNvSpPr>
            <p:nvPr/>
          </p:nvSpPr>
          <p:spPr bwMode="auto">
            <a:xfrm>
              <a:off x="1795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6" name="Rectangle 103"/>
            <p:cNvSpPr>
              <a:spLocks noChangeArrowheads="1"/>
            </p:cNvSpPr>
            <p:nvPr/>
          </p:nvSpPr>
          <p:spPr bwMode="auto">
            <a:xfrm>
              <a:off x="2002" y="3215"/>
              <a:ext cx="14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F0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7" name="Rectangle 104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8" name="Rectangle 105"/>
            <p:cNvSpPr>
              <a:spLocks noChangeArrowheads="1"/>
            </p:cNvSpPr>
            <p:nvPr/>
          </p:nvSpPr>
          <p:spPr bwMode="auto">
            <a:xfrm>
              <a:off x="2333" y="3174"/>
              <a:ext cx="537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59" name="Rectangle 106"/>
            <p:cNvSpPr>
              <a:spLocks noChangeArrowheads="1"/>
            </p:cNvSpPr>
            <p:nvPr/>
          </p:nvSpPr>
          <p:spPr bwMode="auto">
            <a:xfrm>
              <a:off x="2539" y="3215"/>
              <a:ext cx="2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RS1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0" name="Rectangle 107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1" name="Rectangle 108"/>
            <p:cNvSpPr>
              <a:spLocks noChangeArrowheads="1"/>
            </p:cNvSpPr>
            <p:nvPr/>
          </p:nvSpPr>
          <p:spPr bwMode="auto">
            <a:xfrm>
              <a:off x="2870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2" name="Rectangle 109"/>
            <p:cNvSpPr>
              <a:spLocks noChangeArrowheads="1"/>
            </p:cNvSpPr>
            <p:nvPr/>
          </p:nvSpPr>
          <p:spPr bwMode="auto">
            <a:xfrm>
              <a:off x="3064" y="3220"/>
              <a:ext cx="2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RS0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3" name="Rectangle 110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4" name="Rectangle 111"/>
            <p:cNvSpPr>
              <a:spLocks noChangeArrowheads="1"/>
            </p:cNvSpPr>
            <p:nvPr/>
          </p:nvSpPr>
          <p:spPr bwMode="auto">
            <a:xfrm>
              <a:off x="3408" y="3174"/>
              <a:ext cx="538" cy="21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5" name="Rectangle 112"/>
            <p:cNvSpPr>
              <a:spLocks noChangeArrowheads="1"/>
            </p:cNvSpPr>
            <p:nvPr/>
          </p:nvSpPr>
          <p:spPr bwMode="auto">
            <a:xfrm>
              <a:off x="3619" y="3211"/>
              <a:ext cx="14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OV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6" name="Rectangle 113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7" name="Rectangle 114"/>
            <p:cNvSpPr>
              <a:spLocks noChangeArrowheads="1"/>
            </p:cNvSpPr>
            <p:nvPr/>
          </p:nvSpPr>
          <p:spPr bwMode="auto">
            <a:xfrm>
              <a:off x="3946" y="3174"/>
              <a:ext cx="537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8" name="Rectangle 115"/>
            <p:cNvSpPr>
              <a:spLocks noChangeArrowheads="1"/>
            </p:cNvSpPr>
            <p:nvPr/>
          </p:nvSpPr>
          <p:spPr bwMode="auto">
            <a:xfrm>
              <a:off x="4177" y="3208"/>
              <a:ext cx="14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F1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69" name="Rectangle 116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70" name="Rectangle 117"/>
            <p:cNvSpPr>
              <a:spLocks noChangeArrowheads="1"/>
            </p:cNvSpPr>
            <p:nvPr/>
          </p:nvSpPr>
          <p:spPr bwMode="auto">
            <a:xfrm>
              <a:off x="4483" y="3174"/>
              <a:ext cx="539" cy="2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71" name="Rectangle 118"/>
            <p:cNvSpPr>
              <a:spLocks noChangeArrowheads="1"/>
            </p:cNvSpPr>
            <p:nvPr/>
          </p:nvSpPr>
          <p:spPr bwMode="auto">
            <a:xfrm>
              <a:off x="4737" y="3208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8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P</a:t>
              </a:r>
              <a:endParaRPr lang="en-US" altLang="zh-CN" sz="32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72" name="Rectangle 119"/>
            <p:cNvSpPr>
              <a:spLocks noChangeArrowheads="1"/>
            </p:cNvSpPr>
            <p:nvPr/>
          </p:nvSpPr>
          <p:spPr bwMode="auto">
            <a:xfrm>
              <a:off x="855" y="2989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D0^7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73" name="Rectangle 3"/>
            <p:cNvSpPr>
              <a:spLocks noChangeArrowheads="1"/>
            </p:cNvSpPr>
            <p:nvPr/>
          </p:nvSpPr>
          <p:spPr bwMode="auto">
            <a:xfrm>
              <a:off x="598" y="3424"/>
              <a:ext cx="53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74" name="Rectangle 4"/>
            <p:cNvSpPr>
              <a:spLocks noChangeArrowheads="1"/>
            </p:cNvSpPr>
            <p:nvPr/>
          </p:nvSpPr>
          <p:spPr bwMode="auto">
            <a:xfrm>
              <a:off x="598" y="3424"/>
              <a:ext cx="53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75" name="Rectangle 5"/>
            <p:cNvSpPr>
              <a:spLocks noChangeArrowheads="1"/>
            </p:cNvSpPr>
            <p:nvPr/>
          </p:nvSpPr>
          <p:spPr bwMode="auto">
            <a:xfrm>
              <a:off x="825" y="3424"/>
              <a:ext cx="31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76" name="Rectangle 119"/>
            <p:cNvSpPr>
              <a:spLocks noChangeArrowheads="1"/>
            </p:cNvSpPr>
            <p:nvPr/>
          </p:nvSpPr>
          <p:spPr bwMode="auto">
            <a:xfrm>
              <a:off x="908" y="3436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D7H</a:t>
              </a:r>
            </a:p>
          </p:txBody>
        </p:sp>
        <p:sp>
          <p:nvSpPr>
            <p:cNvPr id="11377" name="Rectangle 120"/>
            <p:cNvSpPr>
              <a:spLocks noChangeArrowheads="1"/>
            </p:cNvSpPr>
            <p:nvPr/>
          </p:nvSpPr>
          <p:spPr bwMode="auto">
            <a:xfrm>
              <a:off x="1433" y="3446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D6H</a:t>
              </a:r>
            </a:p>
          </p:txBody>
        </p:sp>
        <p:sp>
          <p:nvSpPr>
            <p:cNvPr id="11378" name="Rectangle 121"/>
            <p:cNvSpPr>
              <a:spLocks noChangeArrowheads="1"/>
            </p:cNvSpPr>
            <p:nvPr/>
          </p:nvSpPr>
          <p:spPr bwMode="auto">
            <a:xfrm>
              <a:off x="2010" y="3436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D5H</a:t>
              </a:r>
            </a:p>
          </p:txBody>
        </p:sp>
        <p:sp>
          <p:nvSpPr>
            <p:cNvPr id="11379" name="Rectangle 122"/>
            <p:cNvSpPr>
              <a:spLocks noChangeArrowheads="1"/>
            </p:cNvSpPr>
            <p:nvPr/>
          </p:nvSpPr>
          <p:spPr bwMode="auto">
            <a:xfrm>
              <a:off x="2538" y="3430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D4H</a:t>
              </a:r>
            </a:p>
          </p:txBody>
        </p:sp>
        <p:sp>
          <p:nvSpPr>
            <p:cNvPr id="11380" name="Rectangle 123"/>
            <p:cNvSpPr>
              <a:spLocks noChangeArrowheads="1"/>
            </p:cNvSpPr>
            <p:nvPr/>
          </p:nvSpPr>
          <p:spPr bwMode="auto">
            <a:xfrm>
              <a:off x="3073" y="3422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D3H</a:t>
              </a:r>
            </a:p>
          </p:txBody>
        </p:sp>
        <p:sp>
          <p:nvSpPr>
            <p:cNvPr id="11381" name="Rectangle 124"/>
            <p:cNvSpPr>
              <a:spLocks noChangeArrowheads="1"/>
            </p:cNvSpPr>
            <p:nvPr/>
          </p:nvSpPr>
          <p:spPr bwMode="auto">
            <a:xfrm>
              <a:off x="3586" y="3442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D2H</a:t>
              </a:r>
            </a:p>
          </p:txBody>
        </p:sp>
        <p:sp>
          <p:nvSpPr>
            <p:cNvPr id="11382" name="Rectangle 125"/>
            <p:cNvSpPr>
              <a:spLocks noChangeArrowheads="1"/>
            </p:cNvSpPr>
            <p:nvPr/>
          </p:nvSpPr>
          <p:spPr bwMode="auto">
            <a:xfrm>
              <a:off x="4113" y="3430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D1H</a:t>
              </a:r>
            </a:p>
          </p:txBody>
        </p:sp>
        <p:sp>
          <p:nvSpPr>
            <p:cNvPr id="11383" name="Rectangle 126"/>
            <p:cNvSpPr>
              <a:spLocks noChangeArrowheads="1"/>
            </p:cNvSpPr>
            <p:nvPr/>
          </p:nvSpPr>
          <p:spPr bwMode="auto">
            <a:xfrm>
              <a:off x="4678" y="3417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D0H</a:t>
              </a:r>
            </a:p>
          </p:txBody>
        </p:sp>
        <p:sp>
          <p:nvSpPr>
            <p:cNvPr id="11384" name="Rectangle 126"/>
            <p:cNvSpPr>
              <a:spLocks noChangeArrowheads="1"/>
            </p:cNvSpPr>
            <p:nvPr/>
          </p:nvSpPr>
          <p:spPr bwMode="auto">
            <a:xfrm>
              <a:off x="5103" y="3190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CC3300"/>
                  </a:solidFill>
                  <a:latin typeface="楷体" pitchFamily="49" charset="-122"/>
                  <a:ea typeface="楷体" pitchFamily="49" charset="-122"/>
                </a:rPr>
                <a:t>D0H</a:t>
              </a:r>
              <a:endParaRPr lang="en-US" altLang="zh-CN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85" name="Rectangle 126"/>
            <p:cNvSpPr>
              <a:spLocks noChangeArrowheads="1"/>
            </p:cNvSpPr>
            <p:nvPr/>
          </p:nvSpPr>
          <p:spPr bwMode="auto">
            <a:xfrm>
              <a:off x="454" y="3208"/>
              <a:ext cx="1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CC3300"/>
                  </a:solidFill>
                  <a:latin typeface="楷体" pitchFamily="49" charset="-122"/>
                  <a:ea typeface="楷体" pitchFamily="49" charset="-122"/>
                </a:rPr>
                <a:t>PSW</a:t>
              </a:r>
              <a:endParaRPr lang="en-US" altLang="zh-CN" sz="2800" b="1">
                <a:solidFill>
                  <a:srgbClr val="CC33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386" name="Rectangle 119"/>
            <p:cNvSpPr>
              <a:spLocks noChangeArrowheads="1"/>
            </p:cNvSpPr>
            <p:nvPr/>
          </p:nvSpPr>
          <p:spPr bwMode="auto">
            <a:xfrm>
              <a:off x="1371" y="2989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D0^6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87" name="Rectangle 119"/>
            <p:cNvSpPr>
              <a:spLocks noChangeArrowheads="1"/>
            </p:cNvSpPr>
            <p:nvPr/>
          </p:nvSpPr>
          <p:spPr bwMode="auto">
            <a:xfrm>
              <a:off x="1891" y="2989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D0^5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88" name="Rectangle 119"/>
            <p:cNvSpPr>
              <a:spLocks noChangeArrowheads="1"/>
            </p:cNvSpPr>
            <p:nvPr/>
          </p:nvSpPr>
          <p:spPr bwMode="auto">
            <a:xfrm>
              <a:off x="2461" y="2989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D0^4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89" name="Rectangle 119"/>
            <p:cNvSpPr>
              <a:spLocks noChangeArrowheads="1"/>
            </p:cNvSpPr>
            <p:nvPr/>
          </p:nvSpPr>
          <p:spPr bwMode="auto">
            <a:xfrm>
              <a:off x="3009" y="2984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D0^3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90" name="Rectangle 119"/>
            <p:cNvSpPr>
              <a:spLocks noChangeArrowheads="1"/>
            </p:cNvSpPr>
            <p:nvPr/>
          </p:nvSpPr>
          <p:spPr bwMode="auto">
            <a:xfrm>
              <a:off x="3534" y="2979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D0^2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91" name="Rectangle 119"/>
            <p:cNvSpPr>
              <a:spLocks noChangeArrowheads="1"/>
            </p:cNvSpPr>
            <p:nvPr/>
          </p:nvSpPr>
          <p:spPr bwMode="auto">
            <a:xfrm>
              <a:off x="4066" y="2984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D0^1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  <p:sp>
          <p:nvSpPr>
            <p:cNvPr id="11392" name="Rectangle 119"/>
            <p:cNvSpPr>
              <a:spLocks noChangeArrowheads="1"/>
            </p:cNvSpPr>
            <p:nvPr/>
          </p:nvSpPr>
          <p:spPr bwMode="auto">
            <a:xfrm>
              <a:off x="4620" y="2984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D0^0</a:t>
              </a:r>
              <a:r>
                <a:rPr lang="zh-CN" altLang="en-US" sz="16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　</a:t>
              </a:r>
            </a:p>
          </p:txBody>
        </p:sp>
      </p:grpSp>
      <p:sp>
        <p:nvSpPr>
          <p:cNvPr id="1288315" name="Text Box 161"/>
          <p:cNvSpPr txBox="1">
            <a:spLocks noChangeArrowheads="1"/>
          </p:cNvSpPr>
          <p:nvPr/>
        </p:nvSpPr>
        <p:spPr bwMode="auto">
          <a:xfrm>
            <a:off x="6707438" y="4149080"/>
            <a:ext cx="1836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绝对位地址</a:t>
            </a:r>
          </a:p>
        </p:txBody>
      </p:sp>
      <p:sp>
        <p:nvSpPr>
          <p:cNvPr id="1288316" name="Text Box 162"/>
          <p:cNvSpPr txBox="1">
            <a:spLocks noChangeArrowheads="1"/>
          </p:cNvSpPr>
          <p:nvPr/>
        </p:nvSpPr>
        <p:spPr bwMode="auto">
          <a:xfrm>
            <a:off x="7689249" y="2289487"/>
            <a:ext cx="1637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相对位地址</a:t>
            </a:r>
          </a:p>
        </p:txBody>
      </p:sp>
      <p:sp>
        <p:nvSpPr>
          <p:cNvPr id="1288317" name="Line 163"/>
          <p:cNvSpPr>
            <a:spLocks noChangeShapeType="1"/>
          </p:cNvSpPr>
          <p:nvPr/>
        </p:nvSpPr>
        <p:spPr bwMode="auto">
          <a:xfrm flipH="1" flipV="1">
            <a:off x="7201753" y="3720856"/>
            <a:ext cx="423687" cy="4282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8318" name="Line 164"/>
          <p:cNvSpPr>
            <a:spLocks noChangeShapeType="1"/>
          </p:cNvSpPr>
          <p:nvPr/>
        </p:nvSpPr>
        <p:spPr bwMode="auto">
          <a:xfrm flipH="1">
            <a:off x="7274778" y="2658819"/>
            <a:ext cx="550863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8319" name="Text Box 165"/>
          <p:cNvSpPr txBox="1">
            <a:spLocks noChangeArrowheads="1"/>
          </p:cNvSpPr>
          <p:nvPr/>
        </p:nvSpPr>
        <p:spPr bwMode="auto">
          <a:xfrm>
            <a:off x="7825642" y="3004894"/>
            <a:ext cx="1858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字节地址</a:t>
            </a:r>
            <a:endParaRPr lang="zh-CN" altLang="en-US" sz="1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88320" name="Rectangle 128"/>
          <p:cNvSpPr>
            <a:spLocks noChangeArrowheads="1"/>
          </p:cNvSpPr>
          <p:nvPr/>
        </p:nvSpPr>
        <p:spPr bwMode="auto">
          <a:xfrm>
            <a:off x="717550" y="1772816"/>
            <a:ext cx="7912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位地址表达形式：绝对位地址、相对位地址</a:t>
            </a:r>
          </a:p>
        </p:txBody>
      </p:sp>
      <p:sp>
        <p:nvSpPr>
          <p:cNvPr id="11275" name="Text Box 429"/>
          <p:cNvSpPr txBox="1">
            <a:spLocks noChangeArrowheads="1"/>
          </p:cNvSpPr>
          <p:nvPr/>
        </p:nvSpPr>
        <p:spPr bwMode="auto">
          <a:xfrm>
            <a:off x="609600" y="988162"/>
            <a:ext cx="597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关键词</a:t>
            </a:r>
            <a:r>
              <a:rPr kumimoji="0" lang="en-US" altLang="zh-CN" sz="2400" b="1" dirty="0" err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用于定义</a:t>
            </a:r>
            <a:r>
              <a:rPr lang="en-US" altLang="zh-CN" sz="24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SFR</a:t>
            </a:r>
            <a:r>
              <a:rPr kumimoji="0" lang="zh-CN" altLang="en-US" sz="24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位地址</a:t>
            </a:r>
            <a:r>
              <a:rPr lang="zh-CN" altLang="en-US" sz="24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变量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530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288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8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88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8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8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8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8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88315" grpId="0"/>
      <p:bldP spid="1288316" grpId="0"/>
      <p:bldP spid="1288317" grpId="0" animBg="1"/>
      <p:bldP spid="1288318" grpId="0" animBg="1"/>
      <p:bldP spid="1288319" grpId="0"/>
      <p:bldP spid="1288320" grpId="0"/>
      <p:bldP spid="112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6447" y="163404"/>
            <a:ext cx="831691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4638" lvl="1" eaLnBrk="1" hangingPunct="1">
              <a:spcBef>
                <a:spcPct val="40000"/>
              </a:spcBef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汇编语言能</a:t>
            </a:r>
            <a:r>
              <a:rPr lang="zh-CN" altLang="en-US" sz="24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直接操作单片机的系统硬件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，指令执行速度快。但其程序</a:t>
            </a:r>
            <a:r>
              <a:rPr lang="zh-CN" altLang="en-US" sz="24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可读性差，且编写、移植困难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。 </a:t>
            </a:r>
          </a:p>
        </p:txBody>
      </p:sp>
      <p:pic>
        <p:nvPicPr>
          <p:cNvPr id="237590" name="Picture 2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F5FF"/>
              </a:clrFrom>
              <a:clrTo>
                <a:srgbClr val="EB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8" t="27637" r="13901" b="26546"/>
          <a:stretch>
            <a:fillRect/>
          </a:stretch>
        </p:blipFill>
        <p:spPr bwMode="auto">
          <a:xfrm>
            <a:off x="3742409" y="2671365"/>
            <a:ext cx="5259635" cy="356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7594" name="Text Box 26"/>
          <p:cNvSpPr txBox="1">
            <a:spLocks noChangeArrowheads="1"/>
          </p:cNvSpPr>
          <p:nvPr/>
        </p:nvSpPr>
        <p:spPr bwMode="auto">
          <a:xfrm>
            <a:off x="4355976" y="6151812"/>
            <a:ext cx="28803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单片机操作数的简记符</a:t>
            </a:r>
          </a:p>
        </p:txBody>
      </p:sp>
      <p:sp>
        <p:nvSpPr>
          <p:cNvPr id="237596" name="Text Box 28"/>
          <p:cNvSpPr txBox="1">
            <a:spLocks noChangeArrowheads="1"/>
          </p:cNvSpPr>
          <p:nvPr/>
        </p:nvSpPr>
        <p:spPr bwMode="auto">
          <a:xfrm>
            <a:off x="1228189" y="6337788"/>
            <a:ext cx="2365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实验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汇编源代码</a:t>
            </a:r>
          </a:p>
        </p:txBody>
      </p:sp>
      <p:sp>
        <p:nvSpPr>
          <p:cNvPr id="2" name="矩形 1"/>
          <p:cNvSpPr/>
          <p:nvPr/>
        </p:nvSpPr>
        <p:spPr>
          <a:xfrm>
            <a:off x="11460" y="143414"/>
            <a:ext cx="3779912" cy="618630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Count EQU 30H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Button BIT P3.7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ORG 0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START: MOV  Count,#00H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NEXT:  MOV 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A,Count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 B,#10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DIV AB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 DPTR,#TABLE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MOVC A,@A+DPTR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 P0,A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 A,B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MOVC A,@A+DPTR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 P2,A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JB Button,$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JNB Button,$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INC Count	 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MOV 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A,Count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CJNE A,#100,NEXT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LJMP START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TABLE:DB 3FH,06H,5BH,4FH,66H</a:t>
            </a: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DB 6DH,7DH,07H,7FH,6FH</a:t>
            </a:r>
          </a:p>
          <a:p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end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83" y="44624"/>
            <a:ext cx="3670840" cy="26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85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94" grpId="1"/>
      <p:bldP spid="237596" grpId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-218711" y="1204000"/>
            <a:ext cx="69945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）将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绝对位地址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定义为位变量名</a:t>
            </a:r>
          </a:p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　　　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bit_name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=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位地址常数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;</a:t>
            </a:r>
          </a:p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　　　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例如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CY = 0xD7; </a:t>
            </a:r>
          </a:p>
        </p:txBody>
      </p:sp>
      <p:sp>
        <p:nvSpPr>
          <p:cNvPr id="256171" name="Rectangle 2"/>
          <p:cNvSpPr>
            <a:spLocks noChangeArrowheads="1"/>
          </p:cNvSpPr>
          <p:nvPr/>
        </p:nvSpPr>
        <p:spPr bwMode="auto">
          <a:xfrm>
            <a:off x="467544" y="4363303"/>
            <a:ext cx="840924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）将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相对位位置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定义位变量名</a:t>
            </a:r>
          </a:p>
          <a:p>
            <a:pPr eaLnBrk="1" hangingPunct="1"/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         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bit_name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= 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sfr_name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^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位位置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;</a:t>
            </a:r>
          </a:p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　　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例如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CY = PSW^7; </a:t>
            </a:r>
          </a:p>
        </p:txBody>
      </p:sp>
      <p:sp>
        <p:nvSpPr>
          <p:cNvPr id="256172" name="Rectangle 3"/>
          <p:cNvSpPr>
            <a:spLocks noChangeArrowheads="1"/>
          </p:cNvSpPr>
          <p:nvPr/>
        </p:nvSpPr>
        <p:spPr bwMode="auto">
          <a:xfrm>
            <a:off x="467544" y="2692077"/>
            <a:ext cx="874846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）将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相对位地址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定义为位变量名</a:t>
            </a:r>
          </a:p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　　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bit_name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sfr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字节地址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^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位位置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;     </a:t>
            </a:r>
          </a:p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　　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例如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CY = 0xD0^7; </a:t>
            </a:r>
          </a:p>
        </p:txBody>
      </p:sp>
      <p:sp>
        <p:nvSpPr>
          <p:cNvPr id="12294" name="Rectangle 3"/>
          <p:cNvSpPr>
            <a:spLocks noChangeArrowheads="1"/>
          </p:cNvSpPr>
          <p:nvPr/>
        </p:nvSpPr>
        <p:spPr bwMode="auto">
          <a:xfrm>
            <a:off x="395536" y="543163"/>
            <a:ext cx="64093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tabLst>
                <a:tab pos="234950" algn="l"/>
              </a:tabLst>
            </a:pP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sbit</a:t>
            </a:r>
            <a:r>
              <a:rPr lang="zh-CN" altLang="en-US" sz="2800" b="1" dirty="0" smtClean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型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可用三种定义形式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zh-CN" altLang="en-US" sz="2800" b="1" dirty="0">
              <a:solidFill>
                <a:srgbClr val="CC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95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3" grpId="0"/>
      <p:bldP spid="256171" grpId="0"/>
      <p:bldP spid="2561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482600" y="332656"/>
            <a:ext cx="8661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编译器在头文件“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REG51.H”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中定义了全部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sfr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/sfr16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sbit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变量。</a:t>
            </a:r>
          </a:p>
        </p:txBody>
      </p:sp>
      <p:sp>
        <p:nvSpPr>
          <p:cNvPr id="289798" name="Rectangle 6"/>
          <p:cNvSpPr>
            <a:spLocks noChangeArrowheads="1"/>
          </p:cNvSpPr>
          <p:nvPr/>
        </p:nvSpPr>
        <p:spPr bwMode="auto">
          <a:xfrm>
            <a:off x="107504" y="5197963"/>
            <a:ext cx="878497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/>
          <a:p>
            <a:pPr algn="just"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用一条预处理命令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#include &lt;REG51.H&gt;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把这个头文件包含到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程序中，无需重新定义即可直接使用它们的名称。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8997" r="34044" b="3079"/>
          <a:stretch>
            <a:fillRect/>
          </a:stretch>
        </p:blipFill>
        <p:spPr bwMode="auto">
          <a:xfrm>
            <a:off x="655638" y="1318929"/>
            <a:ext cx="4603750" cy="36988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66600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8394" r="56091" b="14191"/>
          <a:stretch>
            <a:fillRect/>
          </a:stretch>
        </p:blipFill>
        <p:spPr bwMode="auto">
          <a:xfrm>
            <a:off x="5330825" y="1318929"/>
            <a:ext cx="3498850" cy="3719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666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5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71525" y="1019175"/>
            <a:ext cx="314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/>
              <a:t>编程举例：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1812925" y="1517650"/>
            <a:ext cx="6142038" cy="4752975"/>
            <a:chOff x="1142" y="1014"/>
            <a:chExt cx="3869" cy="2994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" b="2316"/>
            <a:stretch>
              <a:fillRect/>
            </a:stretch>
          </p:blipFill>
          <p:spPr bwMode="auto">
            <a:xfrm>
              <a:off x="1655" y="1014"/>
              <a:ext cx="3356" cy="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2" name="AutoShape 6"/>
            <p:cNvSpPr>
              <a:spLocks noChangeArrowheads="1"/>
            </p:cNvSpPr>
            <p:nvPr/>
          </p:nvSpPr>
          <p:spPr bwMode="auto">
            <a:xfrm>
              <a:off x="1142" y="1416"/>
              <a:ext cx="387" cy="123"/>
            </a:xfrm>
            <a:prstGeom prst="rightArrow">
              <a:avLst>
                <a:gd name="adj1" fmla="val 50000"/>
                <a:gd name="adj2" fmla="val 7865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43" name="AutoShape 7"/>
            <p:cNvSpPr>
              <a:spLocks noChangeArrowheads="1"/>
            </p:cNvSpPr>
            <p:nvPr/>
          </p:nvSpPr>
          <p:spPr bwMode="auto">
            <a:xfrm>
              <a:off x="1685" y="1992"/>
              <a:ext cx="387" cy="123"/>
            </a:xfrm>
            <a:prstGeom prst="rightArrow">
              <a:avLst>
                <a:gd name="adj1" fmla="val 50000"/>
                <a:gd name="adj2" fmla="val 7865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44" name="AutoShape 8"/>
            <p:cNvSpPr>
              <a:spLocks noChangeArrowheads="1"/>
            </p:cNvSpPr>
            <p:nvPr/>
          </p:nvSpPr>
          <p:spPr bwMode="auto">
            <a:xfrm>
              <a:off x="1693" y="2379"/>
              <a:ext cx="387" cy="123"/>
            </a:xfrm>
            <a:prstGeom prst="rightArrow">
              <a:avLst>
                <a:gd name="adj1" fmla="val 50000"/>
                <a:gd name="adj2" fmla="val 7865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4345" name="AutoShape 9"/>
            <p:cNvSpPr>
              <a:spLocks noChangeArrowheads="1"/>
            </p:cNvSpPr>
            <p:nvPr/>
          </p:nvSpPr>
          <p:spPr bwMode="auto">
            <a:xfrm>
              <a:off x="1159" y="1038"/>
              <a:ext cx="387" cy="123"/>
            </a:xfrm>
            <a:prstGeom prst="rightArrow">
              <a:avLst>
                <a:gd name="adj1" fmla="val 50000"/>
                <a:gd name="adj2" fmla="val 78659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7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119063" y="188640"/>
            <a:ext cx="8639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35000"/>
              </a:spcBef>
            </a:pPr>
            <a:r>
              <a:rPr kumimoji="0" lang="en-US" altLang="zh-CN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存储种类</a:t>
            </a:r>
            <a:r>
              <a:rPr kumimoji="0" lang="en-US" altLang="zh-CN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　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数据类型　</a:t>
            </a:r>
            <a:r>
              <a:rPr kumimoji="0"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【</a:t>
            </a:r>
            <a:r>
              <a:rPr kumimoji="0"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kumimoji="0"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】</a:t>
            </a:r>
            <a:r>
              <a:rPr kumimoji="0" lang="zh-CN" altLang="en-US" sz="2800" b="1" dirty="0">
                <a:solidFill>
                  <a:srgbClr val="969696"/>
                </a:solidFill>
                <a:latin typeface="楷体" pitchFamily="49" charset="-122"/>
                <a:ea typeface="楷体" pitchFamily="49" charset="-122"/>
              </a:rPr>
              <a:t>　变量名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51520" y="714461"/>
            <a:ext cx="86409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存储类型体现了变量的存放区域。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系列单片机共有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个存储类型（分布在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个逻辑存储空间中）。</a:t>
            </a:r>
          </a:p>
        </p:txBody>
      </p:sp>
      <p:grpSp>
        <p:nvGrpSpPr>
          <p:cNvPr id="1291268" name="Group 4"/>
          <p:cNvGrpSpPr>
            <a:grpSpLocks/>
          </p:cNvGrpSpPr>
          <p:nvPr/>
        </p:nvGrpSpPr>
        <p:grpSpPr bwMode="auto">
          <a:xfrm>
            <a:off x="119063" y="4631105"/>
            <a:ext cx="1231900" cy="982662"/>
            <a:chOff x="0" y="2730"/>
            <a:chExt cx="776" cy="619"/>
          </a:xfrm>
        </p:grpSpPr>
        <p:sp>
          <p:nvSpPr>
            <p:cNvPr id="15387" name="AutoShape 5"/>
            <p:cNvSpPr>
              <a:spLocks/>
            </p:cNvSpPr>
            <p:nvPr/>
          </p:nvSpPr>
          <p:spPr bwMode="auto">
            <a:xfrm>
              <a:off x="639" y="2730"/>
              <a:ext cx="137" cy="619"/>
            </a:xfrm>
            <a:prstGeom prst="leftBrace">
              <a:avLst>
                <a:gd name="adj1" fmla="val 37652"/>
                <a:gd name="adj2" fmla="val 50000"/>
              </a:avLst>
            </a:prstGeom>
            <a:noFill/>
            <a:ln w="349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5388" name="Text Box 6"/>
            <p:cNvSpPr txBox="1">
              <a:spLocks noChangeArrowheads="1"/>
            </p:cNvSpPr>
            <p:nvPr/>
          </p:nvSpPr>
          <p:spPr bwMode="auto">
            <a:xfrm>
              <a:off x="0" y="2893"/>
              <a:ext cx="7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3300"/>
                  </a:solidFill>
                </a:rPr>
                <a:t>data</a:t>
              </a:r>
              <a:r>
                <a:rPr lang="zh-CN" altLang="en-US" sz="2400"/>
                <a:t>区</a:t>
              </a:r>
            </a:p>
          </p:txBody>
        </p:sp>
      </p:grpSp>
      <p:grpSp>
        <p:nvGrpSpPr>
          <p:cNvPr id="1291271" name="Group 7"/>
          <p:cNvGrpSpPr>
            <a:grpSpLocks/>
          </p:cNvGrpSpPr>
          <p:nvPr/>
        </p:nvGrpSpPr>
        <p:grpSpPr bwMode="auto">
          <a:xfrm>
            <a:off x="5097463" y="1856155"/>
            <a:ext cx="1431925" cy="3695700"/>
            <a:chOff x="3155" y="995"/>
            <a:chExt cx="902" cy="2328"/>
          </a:xfrm>
        </p:grpSpPr>
        <p:sp>
          <p:nvSpPr>
            <p:cNvPr id="15385" name="AutoShape 8"/>
            <p:cNvSpPr>
              <a:spLocks/>
            </p:cNvSpPr>
            <p:nvPr/>
          </p:nvSpPr>
          <p:spPr bwMode="auto">
            <a:xfrm rot="10800000">
              <a:off x="3155" y="995"/>
              <a:ext cx="150" cy="2328"/>
            </a:xfrm>
            <a:prstGeom prst="leftBrace">
              <a:avLst>
                <a:gd name="adj1" fmla="val 129333"/>
                <a:gd name="adj2" fmla="val 50000"/>
              </a:avLst>
            </a:prstGeom>
            <a:noFill/>
            <a:ln w="349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5386" name="Text Box 9"/>
            <p:cNvSpPr txBox="1">
              <a:spLocks noChangeArrowheads="1"/>
            </p:cNvSpPr>
            <p:nvPr/>
          </p:nvSpPr>
          <p:spPr bwMode="auto">
            <a:xfrm>
              <a:off x="3344" y="2029"/>
              <a:ext cx="7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>
                  <a:solidFill>
                    <a:srgbClr val="FF3300"/>
                  </a:solidFill>
                </a:rPr>
                <a:t>code</a:t>
              </a:r>
              <a:r>
                <a:rPr kumimoji="0" lang="zh-CN" altLang="en-US" sz="2400"/>
                <a:t>区</a:t>
              </a:r>
              <a:endParaRPr lang="zh-CN" altLang="en-US" sz="2400"/>
            </a:p>
          </p:txBody>
        </p:sp>
      </p:grpSp>
      <p:grpSp>
        <p:nvGrpSpPr>
          <p:cNvPr id="1291274" name="Group 10"/>
          <p:cNvGrpSpPr>
            <a:grpSpLocks/>
          </p:cNvGrpSpPr>
          <p:nvPr/>
        </p:nvGrpSpPr>
        <p:grpSpPr bwMode="auto">
          <a:xfrm>
            <a:off x="7543803" y="1756142"/>
            <a:ext cx="1717675" cy="3695700"/>
            <a:chOff x="4677" y="976"/>
            <a:chExt cx="1082" cy="2328"/>
          </a:xfrm>
        </p:grpSpPr>
        <p:sp>
          <p:nvSpPr>
            <p:cNvPr id="15383" name="AutoShape 11"/>
            <p:cNvSpPr>
              <a:spLocks/>
            </p:cNvSpPr>
            <p:nvPr/>
          </p:nvSpPr>
          <p:spPr bwMode="auto">
            <a:xfrm rot="10800000">
              <a:off x="4677" y="976"/>
              <a:ext cx="150" cy="2328"/>
            </a:xfrm>
            <a:prstGeom prst="leftBrace">
              <a:avLst>
                <a:gd name="adj1" fmla="val 129333"/>
                <a:gd name="adj2" fmla="val 50000"/>
              </a:avLst>
            </a:prstGeom>
            <a:noFill/>
            <a:ln w="349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5384" name="Text Box 12"/>
            <p:cNvSpPr txBox="1">
              <a:spLocks noChangeArrowheads="1"/>
            </p:cNvSpPr>
            <p:nvPr/>
          </p:nvSpPr>
          <p:spPr bwMode="auto">
            <a:xfrm>
              <a:off x="4895" y="1985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 err="1">
                  <a:solidFill>
                    <a:srgbClr val="FF3300"/>
                  </a:solidFill>
                </a:rPr>
                <a:t>xdata</a:t>
              </a:r>
              <a:r>
                <a:rPr lang="zh-CN" altLang="en-US" sz="2400" dirty="0"/>
                <a:t>区</a:t>
              </a:r>
            </a:p>
          </p:txBody>
        </p:sp>
      </p:grpSp>
      <p:grpSp>
        <p:nvGrpSpPr>
          <p:cNvPr id="1291277" name="Group 13"/>
          <p:cNvGrpSpPr>
            <a:grpSpLocks/>
          </p:cNvGrpSpPr>
          <p:nvPr/>
        </p:nvGrpSpPr>
        <p:grpSpPr bwMode="auto">
          <a:xfrm>
            <a:off x="2590801" y="4742230"/>
            <a:ext cx="1343025" cy="573087"/>
            <a:chOff x="1596" y="2831"/>
            <a:chExt cx="846" cy="361"/>
          </a:xfrm>
        </p:grpSpPr>
        <p:sp>
          <p:nvSpPr>
            <p:cNvPr id="15381" name="Text Box 14"/>
            <p:cNvSpPr txBox="1">
              <a:spLocks noChangeArrowheads="1"/>
            </p:cNvSpPr>
            <p:nvPr/>
          </p:nvSpPr>
          <p:spPr bwMode="auto">
            <a:xfrm>
              <a:off x="1616" y="2831"/>
              <a:ext cx="8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>
                  <a:solidFill>
                    <a:srgbClr val="FF3300"/>
                  </a:solidFill>
                </a:rPr>
                <a:t>bdata</a:t>
              </a:r>
              <a:r>
                <a:rPr kumimoji="0" lang="zh-CN" altLang="en-US" sz="2400"/>
                <a:t>区</a:t>
              </a:r>
              <a:endParaRPr lang="zh-CN" altLang="en-US" sz="2400"/>
            </a:p>
          </p:txBody>
        </p:sp>
        <p:sp>
          <p:nvSpPr>
            <p:cNvPr id="15382" name="AutoShape 15"/>
            <p:cNvSpPr>
              <a:spLocks noChangeArrowheads="1"/>
            </p:cNvSpPr>
            <p:nvPr/>
          </p:nvSpPr>
          <p:spPr bwMode="auto">
            <a:xfrm>
              <a:off x="1596" y="3093"/>
              <a:ext cx="307" cy="99"/>
            </a:xfrm>
            <a:prstGeom prst="leftArrow">
              <a:avLst>
                <a:gd name="adj1" fmla="val 50000"/>
                <a:gd name="adj2" fmla="val 77525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291280" name="Group 16"/>
          <p:cNvGrpSpPr>
            <a:grpSpLocks/>
          </p:cNvGrpSpPr>
          <p:nvPr/>
        </p:nvGrpSpPr>
        <p:grpSpPr bwMode="auto">
          <a:xfrm>
            <a:off x="5274757" y="4550143"/>
            <a:ext cx="1947448" cy="501650"/>
            <a:chOff x="3250" y="2710"/>
            <a:chExt cx="1505" cy="316"/>
          </a:xfrm>
        </p:grpSpPr>
        <p:sp>
          <p:nvSpPr>
            <p:cNvPr id="15379" name="AutoShape 17"/>
            <p:cNvSpPr>
              <a:spLocks/>
            </p:cNvSpPr>
            <p:nvPr/>
          </p:nvSpPr>
          <p:spPr bwMode="auto">
            <a:xfrm>
              <a:off x="4106" y="2752"/>
              <a:ext cx="137" cy="274"/>
            </a:xfrm>
            <a:prstGeom prst="leftBrace">
              <a:avLst>
                <a:gd name="adj1" fmla="val 16667"/>
                <a:gd name="adj2" fmla="val 50000"/>
              </a:avLst>
            </a:prstGeom>
            <a:noFill/>
            <a:ln w="349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5380" name="Text Box 18"/>
            <p:cNvSpPr txBox="1">
              <a:spLocks noChangeArrowheads="1"/>
            </p:cNvSpPr>
            <p:nvPr/>
          </p:nvSpPr>
          <p:spPr bwMode="auto">
            <a:xfrm>
              <a:off x="3250" y="2710"/>
              <a:ext cx="15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 err="1" smtClean="0">
                  <a:solidFill>
                    <a:srgbClr val="FF3300"/>
                  </a:solidFill>
                </a:rPr>
                <a:t>Pdata</a:t>
              </a:r>
              <a:r>
                <a:rPr lang="zh-CN" altLang="en-US" sz="2400" b="1" dirty="0" smtClean="0"/>
                <a:t>区</a:t>
              </a:r>
              <a:endParaRPr lang="zh-CN" altLang="en-US" sz="2400" dirty="0"/>
            </a:p>
          </p:txBody>
        </p:sp>
      </p:grpSp>
      <p:grpSp>
        <p:nvGrpSpPr>
          <p:cNvPr id="1291283" name="Group 19"/>
          <p:cNvGrpSpPr>
            <a:grpSpLocks/>
          </p:cNvGrpSpPr>
          <p:nvPr/>
        </p:nvGrpSpPr>
        <p:grpSpPr bwMode="auto">
          <a:xfrm>
            <a:off x="119063" y="3707180"/>
            <a:ext cx="1411288" cy="842962"/>
            <a:chOff x="0" y="2155"/>
            <a:chExt cx="889" cy="531"/>
          </a:xfrm>
        </p:grpSpPr>
        <p:sp>
          <p:nvSpPr>
            <p:cNvPr id="15377" name="AutoShape 20"/>
            <p:cNvSpPr>
              <a:spLocks/>
            </p:cNvSpPr>
            <p:nvPr/>
          </p:nvSpPr>
          <p:spPr bwMode="auto">
            <a:xfrm>
              <a:off x="626" y="2155"/>
              <a:ext cx="137" cy="531"/>
            </a:xfrm>
            <a:prstGeom prst="leftBrace">
              <a:avLst>
                <a:gd name="adj1" fmla="val 32299"/>
                <a:gd name="adj2" fmla="val 50000"/>
              </a:avLst>
            </a:prstGeom>
            <a:noFill/>
            <a:ln w="349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15378" name="Text Box 21"/>
            <p:cNvSpPr txBox="1">
              <a:spLocks noChangeArrowheads="1"/>
            </p:cNvSpPr>
            <p:nvPr/>
          </p:nvSpPr>
          <p:spPr bwMode="auto">
            <a:xfrm>
              <a:off x="0" y="2249"/>
              <a:ext cx="8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 dirty="0" err="1">
                  <a:solidFill>
                    <a:srgbClr val="FF3300"/>
                  </a:solidFill>
                </a:rPr>
                <a:t>idata</a:t>
              </a:r>
              <a:r>
                <a:rPr kumimoji="0" lang="zh-CN" altLang="en-US" sz="2400" dirty="0"/>
                <a:t>区</a:t>
              </a:r>
              <a:endParaRPr lang="zh-CN" altLang="en-US" sz="2400" dirty="0"/>
            </a:p>
          </p:txBody>
        </p:sp>
      </p:grpSp>
      <p:grpSp>
        <p:nvGrpSpPr>
          <p:cNvPr id="1291286" name="Group 22"/>
          <p:cNvGrpSpPr>
            <a:grpSpLocks/>
          </p:cNvGrpSpPr>
          <p:nvPr/>
        </p:nvGrpSpPr>
        <p:grpSpPr bwMode="auto">
          <a:xfrm>
            <a:off x="1019176" y="1668829"/>
            <a:ext cx="6965949" cy="4562475"/>
            <a:chOff x="565" y="906"/>
            <a:chExt cx="4388" cy="2874"/>
          </a:xfrm>
        </p:grpSpPr>
        <p:pic>
          <p:nvPicPr>
            <p:cNvPr id="15372" name="Picture 8" descr="未标题-2副本副本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8" t="5498" r="33617" b="7117"/>
            <a:stretch>
              <a:fillRect/>
            </a:stretch>
          </p:blipFill>
          <p:spPr bwMode="auto">
            <a:xfrm>
              <a:off x="565" y="969"/>
              <a:ext cx="2608" cy="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3" name="Picture 8" descr="未标题-2副本副本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7" t="4013" r="10031" b="10895"/>
            <a:stretch>
              <a:fillRect/>
            </a:stretch>
          </p:blipFill>
          <p:spPr bwMode="auto">
            <a:xfrm>
              <a:off x="3842" y="906"/>
              <a:ext cx="1111" cy="2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4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1E1E1"/>
                </a:clrFrom>
                <a:clrTo>
                  <a:srgbClr val="E1E1E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2" t="91553" r="71440" b="325"/>
            <a:stretch>
              <a:fillRect/>
            </a:stretch>
          </p:blipFill>
          <p:spPr bwMode="auto">
            <a:xfrm>
              <a:off x="1139" y="3539"/>
              <a:ext cx="970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1E1E1"/>
                </a:clrFrom>
                <a:clrTo>
                  <a:srgbClr val="E1E1E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6" t="91942" r="37337"/>
            <a:stretch>
              <a:fillRect/>
            </a:stretch>
          </p:blipFill>
          <p:spPr bwMode="auto">
            <a:xfrm>
              <a:off x="3833" y="3532"/>
              <a:ext cx="921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6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1E1E1"/>
                </a:clrFrom>
                <a:clrTo>
                  <a:srgbClr val="E1E1E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77" t="91942" r="5165" b="-714"/>
            <a:stretch>
              <a:fillRect/>
            </a:stretch>
          </p:blipFill>
          <p:spPr bwMode="auto">
            <a:xfrm>
              <a:off x="2507" y="3536"/>
              <a:ext cx="73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21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9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9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9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9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9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9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9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696913" y="90044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不同存储类型的特点</a:t>
            </a:r>
            <a:endParaRPr lang="zh-CN" altLang="en-US" sz="2800" b="1" dirty="0">
              <a:solidFill>
                <a:srgbClr val="CC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65"/>
          <a:stretch>
            <a:fillRect/>
          </a:stretch>
        </p:blipFill>
        <p:spPr bwMode="auto">
          <a:xfrm>
            <a:off x="717550" y="1481138"/>
            <a:ext cx="3094038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621562" y="2027239"/>
            <a:ext cx="2344737" cy="461962"/>
            <a:chOff x="4518" y="1353"/>
            <a:chExt cx="1096" cy="291"/>
          </a:xfrm>
        </p:grpSpPr>
        <p:sp>
          <p:nvSpPr>
            <p:cNvPr id="16400" name="AutoShape 10"/>
            <p:cNvSpPr>
              <a:spLocks noChangeArrowheads="1"/>
            </p:cNvSpPr>
            <p:nvPr/>
          </p:nvSpPr>
          <p:spPr bwMode="auto">
            <a:xfrm>
              <a:off x="4518" y="1405"/>
              <a:ext cx="252" cy="117"/>
            </a:xfrm>
            <a:prstGeom prst="leftArrow">
              <a:avLst>
                <a:gd name="adj1" fmla="val 50000"/>
                <a:gd name="adj2" fmla="val 5384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sz="24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6401" name="Text Box 15"/>
            <p:cNvSpPr txBox="1">
              <a:spLocks noChangeArrowheads="1"/>
            </p:cNvSpPr>
            <p:nvPr/>
          </p:nvSpPr>
          <p:spPr bwMode="auto">
            <a:xfrm>
              <a:off x="4797" y="1353"/>
              <a:ext cx="8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>
                  <a:latin typeface="楷体" pitchFamily="49" charset="-122"/>
                  <a:ea typeface="楷体" pitchFamily="49" charset="-122"/>
                </a:rPr>
                <a:t>SMALL</a:t>
              </a:r>
              <a:r>
                <a:rPr kumimoji="0" lang="zh-CN" altLang="en-US" sz="2400" b="1">
                  <a:latin typeface="楷体" pitchFamily="49" charset="-122"/>
                  <a:ea typeface="楷体" pitchFamily="49" charset="-122"/>
                </a:rPr>
                <a:t>系</a:t>
              </a:r>
              <a:r>
                <a:rPr lang="zh-CN" altLang="en-US" sz="2400" b="1">
                  <a:latin typeface="楷体" pitchFamily="49" charset="-122"/>
                  <a:ea typeface="楷体" pitchFamily="49" charset="-122"/>
                </a:rPr>
                <a:t>统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588223" y="3089274"/>
            <a:ext cx="2665154" cy="461963"/>
            <a:chOff x="4529" y="1951"/>
            <a:chExt cx="1171" cy="291"/>
          </a:xfrm>
        </p:grpSpPr>
        <p:sp>
          <p:nvSpPr>
            <p:cNvPr id="16398" name="AutoShape 13"/>
            <p:cNvSpPr>
              <a:spLocks noChangeArrowheads="1"/>
            </p:cNvSpPr>
            <p:nvPr/>
          </p:nvSpPr>
          <p:spPr bwMode="auto">
            <a:xfrm>
              <a:off x="4529" y="2003"/>
              <a:ext cx="252" cy="117"/>
            </a:xfrm>
            <a:prstGeom prst="leftArrow">
              <a:avLst>
                <a:gd name="adj1" fmla="val 50000"/>
                <a:gd name="adj2" fmla="val 5384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sz="24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6399" name="Text Box 16"/>
            <p:cNvSpPr txBox="1">
              <a:spLocks noChangeArrowheads="1"/>
            </p:cNvSpPr>
            <p:nvPr/>
          </p:nvSpPr>
          <p:spPr bwMode="auto">
            <a:xfrm>
              <a:off x="4775" y="1951"/>
              <a:ext cx="9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 dirty="0">
                  <a:latin typeface="楷体" pitchFamily="49" charset="-122"/>
                  <a:ea typeface="楷体" pitchFamily="49" charset="-122"/>
                </a:rPr>
                <a:t>COMPACT</a:t>
              </a:r>
              <a:r>
                <a:rPr kumimoji="0" lang="zh-CN" altLang="en-US" sz="2400" b="1" dirty="0">
                  <a:latin typeface="楷体" pitchFamily="49" charset="-122"/>
                  <a:ea typeface="楷体" pitchFamily="49" charset="-122"/>
                </a:rPr>
                <a:t>系统</a:t>
              </a: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604099" y="3683002"/>
            <a:ext cx="2205038" cy="461462"/>
            <a:chOff x="4529" y="2271"/>
            <a:chExt cx="1074" cy="263"/>
          </a:xfrm>
        </p:grpSpPr>
        <p:sp>
          <p:nvSpPr>
            <p:cNvPr id="16396" name="AutoShape 14"/>
            <p:cNvSpPr>
              <a:spLocks noChangeArrowheads="1"/>
            </p:cNvSpPr>
            <p:nvPr/>
          </p:nvSpPr>
          <p:spPr bwMode="auto">
            <a:xfrm>
              <a:off x="4529" y="2288"/>
              <a:ext cx="252" cy="117"/>
            </a:xfrm>
            <a:prstGeom prst="leftArrow">
              <a:avLst>
                <a:gd name="adj1" fmla="val 50000"/>
                <a:gd name="adj2" fmla="val 5384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CN" altLang="en-US" sz="2400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6397" name="Text Box 17"/>
            <p:cNvSpPr txBox="1">
              <a:spLocks noChangeArrowheads="1"/>
            </p:cNvSpPr>
            <p:nvPr/>
          </p:nvSpPr>
          <p:spPr bwMode="auto">
            <a:xfrm>
              <a:off x="4786" y="2271"/>
              <a:ext cx="817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sz="2400" b="1">
                  <a:latin typeface="楷体" pitchFamily="49" charset="-122"/>
                  <a:ea typeface="楷体" pitchFamily="49" charset="-122"/>
                </a:rPr>
                <a:t>LARGE</a:t>
              </a:r>
              <a:r>
                <a:rPr kumimoji="0" lang="zh-CN" altLang="en-US" sz="2400" b="1">
                  <a:latin typeface="楷体" pitchFamily="49" charset="-122"/>
                  <a:ea typeface="楷体" pitchFamily="49" charset="-122"/>
                </a:rPr>
                <a:t>系统</a:t>
              </a:r>
            </a:p>
          </p:txBody>
        </p:sp>
      </p:grpSp>
      <p:sp>
        <p:nvSpPr>
          <p:cNvPr id="1292301" name="Text Box 13"/>
          <p:cNvSpPr txBox="1">
            <a:spLocks noChangeArrowheads="1"/>
          </p:cNvSpPr>
          <p:nvPr/>
        </p:nvSpPr>
        <p:spPr bwMode="auto">
          <a:xfrm>
            <a:off x="7169249" y="1498600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编译模式</a:t>
            </a:r>
          </a:p>
        </p:txBody>
      </p:sp>
      <p:pic>
        <p:nvPicPr>
          <p:cNvPr id="16393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3"/>
          <a:stretch>
            <a:fillRect/>
          </a:stretch>
        </p:blipFill>
        <p:spPr bwMode="auto">
          <a:xfrm>
            <a:off x="3740150" y="1481138"/>
            <a:ext cx="2859088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723900" y="4772025"/>
            <a:ext cx="77755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三种编译模式分别对应于三种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缺省存储类型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：</a:t>
            </a:r>
          </a:p>
        </p:txBody>
      </p:sp>
      <p:sp>
        <p:nvSpPr>
          <p:cNvPr id="294918" name="Rectangle 6"/>
          <p:cNvSpPr>
            <a:spLocks noChangeArrowheads="1"/>
          </p:cNvSpPr>
          <p:nvPr/>
        </p:nvSpPr>
        <p:spPr bwMode="auto">
          <a:xfrm>
            <a:off x="611560" y="5241091"/>
            <a:ext cx="77755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约定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：若无特殊声明，一般均为“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SMALL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编译模式”</a:t>
            </a:r>
          </a:p>
        </p:txBody>
      </p:sp>
    </p:spTree>
    <p:extLst>
      <p:ext uri="{BB962C8B-B14F-4D97-AF65-F5344CB8AC3E}">
        <p14:creationId xmlns:p14="http://schemas.microsoft.com/office/powerpoint/2010/main" val="37852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9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301" grpId="0"/>
      <p:bldP spid="294914" grpId="0"/>
      <p:bldP spid="2949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ChangeArrowheads="1"/>
          </p:cNvSpPr>
          <p:nvPr/>
        </p:nvSpPr>
        <p:spPr bwMode="auto">
          <a:xfrm>
            <a:off x="773964" y="1299441"/>
            <a:ext cx="82711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unsigned char data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system_status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= 0;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 </a:t>
            </a:r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638175" y="4495800"/>
            <a:ext cx="79200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//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system_status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为无符号字符型自动变量，该变量位于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区中且初值为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。 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284163" y="260648"/>
            <a:ext cx="4546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定义实例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0" name="Line 6"/>
          <p:cNvSpPr>
            <a:spLocks noChangeShapeType="1"/>
          </p:cNvSpPr>
          <p:nvPr/>
        </p:nvSpPr>
        <p:spPr bwMode="auto">
          <a:xfrm flipV="1">
            <a:off x="4355976" y="1885826"/>
            <a:ext cx="2232248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1" name="Line 7"/>
          <p:cNvSpPr>
            <a:spLocks noChangeShapeType="1"/>
          </p:cNvSpPr>
          <p:nvPr/>
        </p:nvSpPr>
        <p:spPr bwMode="auto">
          <a:xfrm>
            <a:off x="6992590" y="1822662"/>
            <a:ext cx="0" cy="5694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2" name="Text Box 8"/>
          <p:cNvSpPr txBox="1">
            <a:spLocks noChangeArrowheads="1"/>
          </p:cNvSpPr>
          <p:nvPr/>
        </p:nvSpPr>
        <p:spPr bwMode="auto">
          <a:xfrm>
            <a:off x="5105798" y="2392065"/>
            <a:ext cx="46197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变量名为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system_status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3" name="Line 9"/>
          <p:cNvSpPr>
            <a:spLocks noChangeShapeType="1"/>
          </p:cNvSpPr>
          <p:nvPr/>
        </p:nvSpPr>
        <p:spPr bwMode="auto">
          <a:xfrm>
            <a:off x="3491880" y="1887414"/>
            <a:ext cx="4841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4" name="Line 10"/>
          <p:cNvSpPr>
            <a:spLocks noChangeShapeType="1"/>
          </p:cNvSpPr>
          <p:nvPr/>
        </p:nvSpPr>
        <p:spPr bwMode="auto">
          <a:xfrm>
            <a:off x="5205289" y="1876424"/>
            <a:ext cx="0" cy="9398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5" name="Line 11"/>
          <p:cNvSpPr>
            <a:spLocks noChangeShapeType="1"/>
          </p:cNvSpPr>
          <p:nvPr/>
        </p:nvSpPr>
        <p:spPr bwMode="auto">
          <a:xfrm>
            <a:off x="5206876" y="2833688"/>
            <a:ext cx="992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6" name="Text Box 12"/>
          <p:cNvSpPr txBox="1">
            <a:spLocks noChangeArrowheads="1"/>
          </p:cNvSpPr>
          <p:nvPr/>
        </p:nvSpPr>
        <p:spPr bwMode="auto">
          <a:xfrm>
            <a:off x="3739530" y="2780834"/>
            <a:ext cx="36227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片内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低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128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字节区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7" name="Line 13"/>
          <p:cNvSpPr>
            <a:spLocks noChangeShapeType="1"/>
          </p:cNvSpPr>
          <p:nvPr/>
        </p:nvSpPr>
        <p:spPr bwMode="auto">
          <a:xfrm>
            <a:off x="827584" y="1876424"/>
            <a:ext cx="2286000" cy="3638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8" name="Line 14"/>
          <p:cNvSpPr>
            <a:spLocks noChangeShapeType="1"/>
          </p:cNvSpPr>
          <p:nvPr/>
        </p:nvSpPr>
        <p:spPr bwMode="auto">
          <a:xfrm flipH="1">
            <a:off x="3728418" y="1894618"/>
            <a:ext cx="11112" cy="13057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999" name="Line 15"/>
          <p:cNvSpPr>
            <a:spLocks noChangeShapeType="1"/>
          </p:cNvSpPr>
          <p:nvPr/>
        </p:nvSpPr>
        <p:spPr bwMode="auto">
          <a:xfrm>
            <a:off x="1781671" y="3632324"/>
            <a:ext cx="1710209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0" name="Text Box 16"/>
          <p:cNvSpPr txBox="1">
            <a:spLocks noChangeArrowheads="1"/>
          </p:cNvSpPr>
          <p:nvPr/>
        </p:nvSpPr>
        <p:spPr bwMode="auto">
          <a:xfrm>
            <a:off x="1655509" y="3196877"/>
            <a:ext cx="2481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无符号字符型</a:t>
            </a:r>
          </a:p>
        </p:txBody>
      </p:sp>
      <p:sp>
        <p:nvSpPr>
          <p:cNvPr id="298001" name="Line 17"/>
          <p:cNvSpPr>
            <a:spLocks noChangeShapeType="1"/>
          </p:cNvSpPr>
          <p:nvPr/>
        </p:nvSpPr>
        <p:spPr bwMode="auto">
          <a:xfrm>
            <a:off x="35496" y="1885826"/>
            <a:ext cx="484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2" name="Line 18"/>
          <p:cNvSpPr>
            <a:spLocks noChangeShapeType="1"/>
          </p:cNvSpPr>
          <p:nvPr/>
        </p:nvSpPr>
        <p:spPr bwMode="auto">
          <a:xfrm>
            <a:off x="257746" y="1912813"/>
            <a:ext cx="0" cy="207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3" name="Line 19"/>
          <p:cNvSpPr>
            <a:spLocks noChangeShapeType="1"/>
          </p:cNvSpPr>
          <p:nvPr/>
        </p:nvSpPr>
        <p:spPr bwMode="auto">
          <a:xfrm>
            <a:off x="272033" y="4008438"/>
            <a:ext cx="11316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4" name="Text Box 20"/>
          <p:cNvSpPr txBox="1">
            <a:spLocks noChangeArrowheads="1"/>
          </p:cNvSpPr>
          <p:nvPr/>
        </p:nvSpPr>
        <p:spPr bwMode="auto">
          <a:xfrm>
            <a:off x="264279" y="3485218"/>
            <a:ext cx="1339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自动型</a:t>
            </a:r>
          </a:p>
        </p:txBody>
      </p:sp>
      <p:sp>
        <p:nvSpPr>
          <p:cNvPr id="298005" name="Line 21"/>
          <p:cNvSpPr>
            <a:spLocks noChangeShapeType="1"/>
          </p:cNvSpPr>
          <p:nvPr/>
        </p:nvSpPr>
        <p:spPr bwMode="auto">
          <a:xfrm>
            <a:off x="6732240" y="1844824"/>
            <a:ext cx="4841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6" name="Text Box 22"/>
          <p:cNvSpPr txBox="1">
            <a:spLocks noChangeArrowheads="1"/>
          </p:cNvSpPr>
          <p:nvPr/>
        </p:nvSpPr>
        <p:spPr bwMode="auto">
          <a:xfrm>
            <a:off x="7008928" y="1950249"/>
            <a:ext cx="19986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初值为零</a:t>
            </a:r>
          </a:p>
        </p:txBody>
      </p:sp>
      <p:sp>
        <p:nvSpPr>
          <p:cNvPr id="298007" name="Line 23"/>
          <p:cNvSpPr>
            <a:spLocks noChangeShapeType="1"/>
          </p:cNvSpPr>
          <p:nvPr/>
        </p:nvSpPr>
        <p:spPr bwMode="auto">
          <a:xfrm>
            <a:off x="6994178" y="2377778"/>
            <a:ext cx="469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8" name="Line 24"/>
          <p:cNvSpPr>
            <a:spLocks noChangeShapeType="1"/>
          </p:cNvSpPr>
          <p:nvPr/>
        </p:nvSpPr>
        <p:spPr bwMode="auto">
          <a:xfrm>
            <a:off x="3739530" y="3198813"/>
            <a:ext cx="1331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8009" name="Line 25"/>
          <p:cNvSpPr>
            <a:spLocks noChangeShapeType="1"/>
          </p:cNvSpPr>
          <p:nvPr/>
        </p:nvSpPr>
        <p:spPr bwMode="auto">
          <a:xfrm>
            <a:off x="1757859" y="1912813"/>
            <a:ext cx="0" cy="17322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9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9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97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98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8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9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9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/>
      <p:bldP spid="297988" grpId="0"/>
      <p:bldP spid="297990" grpId="0" animBg="1"/>
      <p:bldP spid="297991" grpId="0" animBg="1"/>
      <p:bldP spid="297992" grpId="0"/>
      <p:bldP spid="297993" grpId="0" animBg="1"/>
      <p:bldP spid="297994" grpId="0" animBg="1"/>
      <p:bldP spid="297995" grpId="0" animBg="1"/>
      <p:bldP spid="297996" grpId="0"/>
      <p:bldP spid="297997" grpId="0" animBg="1"/>
      <p:bldP spid="297998" grpId="0" animBg="1"/>
      <p:bldP spid="297999" grpId="0" animBg="1"/>
      <p:bldP spid="298000" grpId="0"/>
      <p:bldP spid="298001" grpId="0" animBg="1"/>
      <p:bldP spid="298002" grpId="0" animBg="1"/>
      <p:bldP spid="298003" grpId="0" animBg="1"/>
      <p:bldP spid="298004" grpId="0"/>
      <p:bldP spid="298005" grpId="0" animBg="1"/>
      <p:bldP spid="298006" grpId="0"/>
      <p:bldP spid="298007" grpId="0" animBg="1"/>
      <p:bldP spid="298008" grpId="0" animBg="1"/>
      <p:bldP spid="29800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ChangeArrowheads="1"/>
          </p:cNvSpPr>
          <p:nvPr/>
        </p:nvSpPr>
        <p:spPr bwMode="auto">
          <a:xfrm>
            <a:off x="632801" y="332656"/>
            <a:ext cx="7920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unsigned char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bdata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status_byte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;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 </a:t>
            </a:r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auto">
          <a:xfrm>
            <a:off x="323528" y="2187575"/>
            <a:ext cx="84969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unsigned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int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code </a:t>
            </a:r>
            <a:r>
              <a:rPr lang="en-US" altLang="zh-CN" sz="2800" b="1" dirty="0" err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unit_id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[2]={0x1234, 0x89ab};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 </a:t>
            </a:r>
          </a:p>
        </p:txBody>
      </p:sp>
      <p:sp>
        <p:nvSpPr>
          <p:cNvPr id="299013" name="Rectangle 5"/>
          <p:cNvSpPr>
            <a:spLocks noChangeArrowheads="1"/>
          </p:cNvSpPr>
          <p:nvPr/>
        </p:nvSpPr>
        <p:spPr bwMode="auto">
          <a:xfrm>
            <a:off x="395536" y="4797152"/>
            <a:ext cx="589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static char m, n; 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9014" name="Rectangle 6"/>
          <p:cNvSpPr>
            <a:spLocks noChangeArrowheads="1"/>
          </p:cNvSpPr>
          <p:nvPr/>
        </p:nvSpPr>
        <p:spPr bwMode="auto">
          <a:xfrm>
            <a:off x="666751" y="1124744"/>
            <a:ext cx="77936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//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status_byte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为无符号字符型自动变量，该变量位于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bdata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区</a:t>
            </a:r>
          </a:p>
        </p:txBody>
      </p:sp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540395" y="3039689"/>
            <a:ext cx="79200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//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unit_id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[2]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为无符号整型自动变量，该变量位于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code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区中，是长度为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的数组，且初值为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0x1234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0x89ab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558534" y="5445224"/>
            <a:ext cx="79200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//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定义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个位于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区中的有符号字符型静态变量。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4283750"/>
            <a:ext cx="589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 smtClean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#pragma LARGE;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 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908902" y="5733256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 err="1" smtClean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xdata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9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9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2" grpId="0"/>
      <p:bldP spid="299013" grpId="0"/>
      <p:bldP spid="299014" grpId="0"/>
      <p:bldP spid="299015" grpId="0"/>
      <p:bldP spid="299016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251520" y="188640"/>
            <a:ext cx="24705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2. 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的指针</a:t>
            </a:r>
            <a:r>
              <a:rPr lang="zh-CN" altLang="en-US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sp>
        <p:nvSpPr>
          <p:cNvPr id="1298435" name="Text Box 3"/>
          <p:cNvSpPr txBox="1">
            <a:spLocks noChangeArrowheads="1"/>
          </p:cNvSpPr>
          <p:nvPr/>
        </p:nvSpPr>
        <p:spPr bwMode="auto">
          <a:xfrm>
            <a:off x="395536" y="908720"/>
            <a:ext cx="8496944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标准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语言指针的一般定义形式为：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     </a:t>
            </a:r>
            <a:r>
              <a:rPr lang="zh-CN" altLang="en-US" sz="2800" b="1" dirty="0" smtClean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数据类型  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*指针变量名 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[= &amp;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被指向变量名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；</a:t>
            </a:r>
          </a:p>
          <a:p>
            <a:pPr eaLnBrk="1" hangingPunct="1">
              <a:spcBef>
                <a:spcPct val="35000"/>
              </a:spcBef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指针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变量指向一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个“数据类型”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说明的变量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       例如：  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int a =’A’;</a:t>
            </a: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                </a:t>
            </a:r>
            <a:r>
              <a:rPr lang="pt-BR" altLang="zh-CN" sz="2800" b="1" dirty="0" smtClean="0">
                <a:latin typeface="楷体" pitchFamily="49" charset="-122"/>
                <a:ea typeface="楷体" pitchFamily="49" charset="-122"/>
              </a:rPr>
              <a:t>int 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*p1= &amp;a;</a:t>
            </a:r>
          </a:p>
          <a:p>
            <a:pPr eaLnBrk="1" hangingPunct="1">
              <a:spcBef>
                <a:spcPct val="45000"/>
              </a:spcBef>
            </a:pP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这表示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是一个指向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int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型变量的指针变量，此时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的值为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int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的地址，而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两个变量都位于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编译器默认的内存区中。</a:t>
            </a:r>
          </a:p>
        </p:txBody>
      </p:sp>
    </p:spTree>
    <p:extLst>
      <p:ext uri="{BB962C8B-B14F-4D97-AF65-F5344CB8AC3E}">
        <p14:creationId xmlns:p14="http://schemas.microsoft.com/office/powerpoint/2010/main" val="334694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29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29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514350" y="345274"/>
            <a:ext cx="8331200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874713"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对于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，除了数据类型外，指针定义中还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应说明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:</a:t>
            </a:r>
          </a:p>
          <a:p>
            <a:pPr defTabSz="874713" eaLnBrk="1" hangingPunct="1">
              <a:spcBef>
                <a:spcPct val="4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     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）指针变量自身位于哪个存储区中？</a:t>
            </a:r>
          </a:p>
          <a:p>
            <a:pPr defTabSz="874713"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    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）被指向变量位于哪个存储区中？</a:t>
            </a:r>
          </a:p>
        </p:txBody>
      </p:sp>
      <p:sp>
        <p:nvSpPr>
          <p:cNvPr id="1299459" name="Rectangle 3"/>
          <p:cNvSpPr>
            <a:spLocks noChangeArrowheads="1"/>
          </p:cNvSpPr>
          <p:nvPr/>
        </p:nvSpPr>
        <p:spPr bwMode="auto">
          <a:xfrm>
            <a:off x="190500" y="1947561"/>
            <a:ext cx="891800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指针的一般定义形式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ct val="25000"/>
              </a:spcBef>
            </a:pPr>
            <a:r>
              <a:rPr lang="zh-CN" altLang="en-US" sz="2400" b="1" dirty="0" smtClean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数据类型 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1] * [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2] 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变量</a:t>
            </a:r>
            <a:r>
              <a:rPr lang="zh-CN" altLang="en-US" sz="2400" b="1" dirty="0" smtClean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名</a:t>
            </a:r>
            <a:r>
              <a:rPr lang="en-US" altLang="zh-CN" sz="2400" b="1" dirty="0" smtClean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[=&amp;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被指向变量名</a:t>
            </a:r>
            <a:r>
              <a:rPr lang="en-US" altLang="zh-CN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；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 flipV="1">
            <a:off x="323528" y="2921470"/>
            <a:ext cx="1080120" cy="109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46939" y="2934816"/>
            <a:ext cx="19843" cy="3230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Line 19"/>
          <p:cNvSpPr>
            <a:spLocks noChangeShapeType="1"/>
          </p:cNvSpPr>
          <p:nvPr/>
        </p:nvSpPr>
        <p:spPr bwMode="auto">
          <a:xfrm flipV="1">
            <a:off x="675793" y="6165302"/>
            <a:ext cx="2744079" cy="114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675793" y="5222656"/>
            <a:ext cx="31683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被指向变量的类型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如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int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型或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型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3779912" y="2921470"/>
            <a:ext cx="151216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4635215" y="2945091"/>
            <a:ext cx="0" cy="11912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4649502" y="4161725"/>
            <a:ext cx="4119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540269" y="3207618"/>
            <a:ext cx="46037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指针变量所在的存储区，缺省时为编译器默认的存储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区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1619672" y="2934817"/>
            <a:ext cx="1584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2546983" y="2958438"/>
            <a:ext cx="0" cy="21987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2452037" y="4126259"/>
            <a:ext cx="46037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被指向变量所在的存储区，缺省时由地址赋值关系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决定。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2546983" y="5157192"/>
            <a:ext cx="4119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6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29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1299459" grpId="0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666750" y="620688"/>
            <a:ext cx="8153722" cy="200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25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例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　若采用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SMALL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编译模式，试解释下述定义的含义。</a:t>
            </a:r>
          </a:p>
          <a:p>
            <a:pPr eaLnBrk="1" hangingPunct="1">
              <a:spcBef>
                <a:spcPct val="45000"/>
              </a:spcBef>
            </a:pP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      　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 xdata a = ‘A’;</a:t>
            </a:r>
          </a:p>
          <a:p>
            <a:pPr eaLnBrk="1" hangingPunct="1"/>
            <a:r>
              <a:rPr lang="pt-BR" altLang="zh-CN" sz="2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        </a:t>
            </a:r>
            <a:r>
              <a:rPr lang="pt-BR" altLang="zh-CN" sz="2800" b="1" dirty="0" smtClean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char </a:t>
            </a:r>
            <a:r>
              <a:rPr lang="pt-BR" altLang="zh-CN" sz="2800" b="1" dirty="0">
                <a:solidFill>
                  <a:srgbClr val="0066FF"/>
                </a:solidFill>
                <a:latin typeface="楷体" pitchFamily="49" charset="-122"/>
                <a:ea typeface="楷体" pitchFamily="49" charset="-122"/>
              </a:rPr>
              <a:t>*ptr = &amp;a;</a:t>
            </a:r>
            <a:endParaRPr lang="en-US" altLang="zh-CN" sz="2800" b="1" dirty="0">
              <a:solidFill>
                <a:srgbClr val="0066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611187" y="4191588"/>
            <a:ext cx="7964487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541338" indent="-541338" eaLnBrk="1" hangingPunct="1">
              <a:lnSpc>
                <a:spcPct val="120000"/>
              </a:lnSpc>
              <a:spcBef>
                <a:spcPct val="25000"/>
              </a:spcBef>
            </a:pP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解：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ptr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是一个指向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型变量的指针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它本身位于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SMALL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编译模式默认的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存储区里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此时它指向位于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xdata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存储区里的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</a:t>
            </a:r>
            <a:r>
              <a:rPr lang="pt-BR" altLang="zh-CN" sz="28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pt-BR" sz="2800" b="1" dirty="0" smtClean="0">
                <a:latin typeface="楷体" pitchFamily="49" charset="-122"/>
                <a:ea typeface="楷体" pitchFamily="49" charset="-122"/>
              </a:rPr>
              <a:t>。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00484" name="Rectangle 4"/>
          <p:cNvSpPr>
            <a:spLocks noChangeArrowheads="1"/>
          </p:cNvSpPr>
          <p:nvPr/>
        </p:nvSpPr>
        <p:spPr bwMode="auto">
          <a:xfrm>
            <a:off x="467544" y="2852738"/>
            <a:ext cx="810813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25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数据类型 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[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1] * [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存储类型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2] 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变量名  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[=&amp;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被指向变量名</a:t>
            </a:r>
            <a:r>
              <a:rPr lang="en-US" altLang="zh-CN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]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2734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2" grpId="0"/>
      <p:bldP spid="13004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" y="1196752"/>
            <a:ext cx="7640751" cy="512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形标注 1"/>
          <p:cNvSpPr/>
          <p:nvPr/>
        </p:nvSpPr>
        <p:spPr>
          <a:xfrm>
            <a:off x="4211960" y="266546"/>
            <a:ext cx="4680520" cy="1391959"/>
          </a:xfrm>
          <a:prstGeom prst="wedgeEllipseCallout">
            <a:avLst>
              <a:gd name="adj1" fmla="val -31139"/>
              <a:gd name="adj2" fmla="val 145736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Proteus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可完成单片机与外围电路混合仿真，仅支持汇编</a:t>
            </a:r>
            <a:endParaRPr lang="zh-CN" altLang="en-US" sz="28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Text Box 26"/>
          <p:cNvSpPr txBox="1">
            <a:spLocks noChangeArrowheads="1"/>
          </p:cNvSpPr>
          <p:nvPr/>
        </p:nvSpPr>
        <p:spPr bwMode="auto">
          <a:xfrm>
            <a:off x="603657" y="260648"/>
            <a:ext cx="6488623" cy="7848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P243 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阅读材料一、</a:t>
            </a:r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ISIS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模块的电路绘图与仿真运行方法</a:t>
            </a:r>
            <a:endParaRPr lang="en-US" altLang="zh-CN" sz="1800" b="1" dirty="0" smtClean="0">
              <a:latin typeface="楷体" pitchFamily="49" charset="-122"/>
              <a:ea typeface="楷体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P254 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阅读材料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二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ISIS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模块的汇编程序创建与调试方法</a:t>
            </a:r>
            <a:endParaRPr lang="zh-CN" altLang="en-US" sz="1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67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107504" y="416240"/>
            <a:ext cx="7950200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>
              <a:spcBef>
                <a:spcPct val="25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例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　试解释下述定义的含义 </a:t>
            </a:r>
          </a:p>
          <a:p>
            <a:pPr eaLnBrk="1" hangingPunct="1">
              <a:spcBef>
                <a:spcPct val="40000"/>
              </a:spcBef>
            </a:pP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xdata a = ‘A’;</a:t>
            </a: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*ptr = &amp;a;</a:t>
            </a: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idata b = ‘B’;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ptr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= &amp;b;</a:t>
            </a:r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107504" y="3717032"/>
            <a:ext cx="8820472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541338" indent="-541338" eaLnBrk="1" hangingPunct="1">
              <a:lnSpc>
                <a:spcPct val="120000"/>
              </a:lnSpc>
              <a:spcBef>
                <a:spcPct val="25000"/>
              </a:spcBef>
            </a:pP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解：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以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char *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ptr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形式定义的指针变量，既可指向位于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xdata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也可指向位于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idata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由赋值操作关系决定）。 </a:t>
            </a:r>
          </a:p>
        </p:txBody>
      </p:sp>
      <p:sp>
        <p:nvSpPr>
          <p:cNvPr id="1301508" name="Rectangle 4"/>
          <p:cNvSpPr>
            <a:spLocks noChangeArrowheads="1"/>
          </p:cNvSpPr>
          <p:nvPr/>
        </p:nvSpPr>
        <p:spPr bwMode="auto">
          <a:xfrm>
            <a:off x="5076056" y="1480671"/>
            <a:ext cx="3851920" cy="138499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前两句与例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相同 </a:t>
            </a:r>
            <a:endParaRPr lang="pt-BR" altLang="zh-CN" sz="2800" b="1" dirty="0">
              <a:latin typeface="楷体" pitchFamily="49" charset="-122"/>
              <a:ea typeface="楷体" pitchFamily="49" charset="-122"/>
            </a:endParaRP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 xdata a = ‘A’;</a:t>
            </a: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 *ptr = &amp;a;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7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2" grpId="0"/>
      <p:bldP spid="130150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ChangeArrowheads="1"/>
          </p:cNvSpPr>
          <p:nvPr/>
        </p:nvSpPr>
        <p:spPr bwMode="auto">
          <a:xfrm>
            <a:off x="395536" y="1136650"/>
            <a:ext cx="8219827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15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：试解释以下指针定义的含义</a:t>
            </a:r>
          </a:p>
          <a:p>
            <a:pPr eaLnBrk="1" hangingPunct="1">
              <a:spcBef>
                <a:spcPct val="45000"/>
              </a:spcBef>
            </a:pP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xdata a = ‘A’;</a:t>
            </a: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xdata *ptr = &amp;a;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  <a:p>
            <a:r>
              <a:rPr lang="pt-BR" altLang="zh-CN" sz="2800" b="1" dirty="0" smtClean="0">
                <a:latin typeface="楷体" pitchFamily="49" charset="-122"/>
                <a:ea typeface="楷体" pitchFamily="49" charset="-122"/>
              </a:rPr>
              <a:t>     char 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idata b = ‘B’;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ptr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= &amp;b;</a:t>
            </a:r>
          </a:p>
          <a:p>
            <a:pPr eaLnBrk="1" hangingPunct="1">
              <a:lnSpc>
                <a:spcPct val="120000"/>
              </a:lnSpc>
              <a:spcBef>
                <a:spcPct val="55000"/>
              </a:spcBef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【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解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】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ptr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是位于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存储区且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固定指向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xdata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存储区的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型变量的指针变量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此时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ptr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的值为变量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地址</a:t>
            </a:r>
            <a:r>
              <a:rPr lang="zh-CN" altLang="pt-BR" sz="2800" b="1" dirty="0" smtClean="0">
                <a:latin typeface="楷体" pitchFamily="49" charset="-122"/>
                <a:ea typeface="楷体" pitchFamily="49" charset="-122"/>
              </a:rPr>
              <a:t>。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95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ChangeArrowheads="1"/>
          </p:cNvSpPr>
          <p:nvPr/>
        </p:nvSpPr>
        <p:spPr bwMode="auto">
          <a:xfrm>
            <a:off x="520700" y="1136650"/>
            <a:ext cx="8094663" cy="341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15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：试解释以下指针定义的含义</a:t>
            </a:r>
          </a:p>
          <a:p>
            <a:pPr eaLnBrk="1" hangingPunct="1">
              <a:spcBef>
                <a:spcPct val="55000"/>
              </a:spcBef>
            </a:pP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xdata a = ‘A’;</a:t>
            </a:r>
          </a:p>
          <a:p>
            <a:pPr eaLnBrk="1" hangingPunct="1"/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	char xdata *idata ptr = &amp;a;</a:t>
            </a:r>
          </a:p>
          <a:p>
            <a:pPr eaLnBrk="1" hangingPunct="1">
              <a:lnSpc>
                <a:spcPct val="120000"/>
              </a:lnSpc>
              <a:spcBef>
                <a:spcPct val="55000"/>
              </a:spcBef>
            </a:pP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【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解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】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ptr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是固定指向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xdata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存储区的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型变量的指针变量， 它自身存放在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idata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存储区中，此时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ptr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指向位于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xdata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存储区中的</a:t>
            </a:r>
            <a:r>
              <a:rPr lang="pt-BR" altLang="zh-CN" sz="2800" b="1" dirty="0">
                <a:latin typeface="楷体" pitchFamily="49" charset="-122"/>
                <a:ea typeface="楷体" pitchFamily="49" charset="-122"/>
              </a:rPr>
              <a:t>char</a:t>
            </a:r>
            <a:r>
              <a:rPr lang="zh-CN" altLang="pt-BR" sz="2800" b="1" dirty="0">
                <a:latin typeface="楷体" pitchFamily="49" charset="-122"/>
                <a:ea typeface="楷体" pitchFamily="49" charset="-122"/>
              </a:rPr>
              <a:t>型变量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97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内容占位符 1"/>
          <p:cNvSpPr>
            <a:spLocks noGrp="1"/>
          </p:cNvSpPr>
          <p:nvPr>
            <p:ph/>
          </p:nvPr>
        </p:nvSpPr>
        <p:spPr>
          <a:xfrm>
            <a:off x="457121" y="457200"/>
            <a:ext cx="8229759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ea typeface="宋体" charset="-122"/>
              </a:rPr>
              <a:t>补充 ：</a:t>
            </a:r>
            <a:r>
              <a:rPr lang="en-US" altLang="zh-CN" sz="2400" b="1" dirty="0" smtClean="0">
                <a:solidFill>
                  <a:srgbClr val="0000FF"/>
                </a:solidFill>
                <a:ea typeface="宋体" charset="-122"/>
              </a:rPr>
              <a:t>C51</a:t>
            </a:r>
            <a:r>
              <a:rPr lang="zh-CN" altLang="en-US" sz="2400" b="1" dirty="0" smtClean="0">
                <a:solidFill>
                  <a:srgbClr val="0000FF"/>
                </a:solidFill>
                <a:ea typeface="宋体" charset="-122"/>
              </a:rPr>
              <a:t>语言的绝对地址访问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ea typeface="宋体" charset="-122"/>
              </a:rPr>
              <a:t>如何对</a:t>
            </a:r>
            <a:r>
              <a:rPr lang="en-US" altLang="zh-CN" sz="2400" b="1" dirty="0" smtClean="0">
                <a:ea typeface="宋体" charset="-122"/>
              </a:rPr>
              <a:t>51</a:t>
            </a:r>
            <a:r>
              <a:rPr lang="zh-CN" altLang="en-US" sz="2400" b="1" dirty="0" smtClean="0">
                <a:ea typeface="宋体" charset="-122"/>
              </a:rPr>
              <a:t>单片机的片内</a:t>
            </a:r>
            <a:r>
              <a:rPr lang="en-US" altLang="zh-CN" sz="2400" b="1" dirty="0" smtClean="0">
                <a:ea typeface="宋体" charset="-122"/>
              </a:rPr>
              <a:t>RAM</a:t>
            </a:r>
            <a:r>
              <a:rPr lang="zh-CN" altLang="en-US" sz="2400" b="1" dirty="0" smtClean="0">
                <a:ea typeface="宋体" charset="-122"/>
              </a:rPr>
              <a:t>、片外</a:t>
            </a:r>
            <a:r>
              <a:rPr lang="en-US" altLang="zh-CN" sz="2400" b="1" dirty="0" smtClean="0">
                <a:ea typeface="宋体" charset="-122"/>
              </a:rPr>
              <a:t>RAM</a:t>
            </a:r>
            <a:r>
              <a:rPr lang="zh-CN" altLang="en-US" sz="2400" b="1" dirty="0" smtClean="0">
                <a:ea typeface="宋体" charset="-122"/>
              </a:rPr>
              <a:t>及</a:t>
            </a:r>
            <a:r>
              <a:rPr lang="en-US" altLang="zh-CN" sz="2400" b="1" dirty="0" smtClean="0">
                <a:ea typeface="宋体" charset="-122"/>
              </a:rPr>
              <a:t>I/O</a:t>
            </a:r>
            <a:r>
              <a:rPr lang="zh-CN" altLang="en-US" sz="2400" b="1" dirty="0" smtClean="0">
                <a:ea typeface="宋体" charset="-122"/>
              </a:rPr>
              <a:t>进行访问，</a:t>
            </a:r>
            <a:r>
              <a:rPr lang="en-US" altLang="zh-CN" sz="2400" b="1" dirty="0" smtClean="0">
                <a:ea typeface="宋体" charset="-122"/>
              </a:rPr>
              <a:t>C51</a:t>
            </a:r>
            <a:r>
              <a:rPr lang="zh-CN" altLang="en-US" sz="2400" b="1" dirty="0" smtClean="0">
                <a:ea typeface="宋体" charset="-122"/>
              </a:rPr>
              <a:t>语言提供了两种比较常用的访问绝对地址的方法。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ea typeface="宋体" charset="-122"/>
              </a:rPr>
              <a:t>1. </a:t>
            </a:r>
            <a:r>
              <a:rPr lang="zh-CN" altLang="en-US" sz="2400" b="1" dirty="0" smtClean="0">
                <a:solidFill>
                  <a:srgbClr val="0000FF"/>
                </a:solidFill>
                <a:ea typeface="宋体" charset="-122"/>
              </a:rPr>
              <a:t>绝对宏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C51</a:t>
            </a:r>
            <a:r>
              <a:rPr lang="zh-CN" altLang="en-US" sz="2400" b="1" dirty="0" smtClean="0">
                <a:ea typeface="宋体" charset="-122"/>
              </a:rPr>
              <a:t>编译器提供了一组宏定义来对</a:t>
            </a:r>
            <a:r>
              <a:rPr lang="en-US" altLang="zh-CN" sz="2400" b="1" dirty="0" smtClean="0">
                <a:ea typeface="宋体" charset="-122"/>
              </a:rPr>
              <a:t>code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data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err="1" smtClean="0">
                <a:ea typeface="宋体" charset="-122"/>
              </a:rPr>
              <a:t>pdata</a:t>
            </a:r>
            <a:r>
              <a:rPr lang="zh-CN" altLang="en-US" sz="2400" b="1" dirty="0" smtClean="0">
                <a:ea typeface="宋体" charset="-122"/>
              </a:rPr>
              <a:t>和</a:t>
            </a:r>
            <a:r>
              <a:rPr lang="en-US" altLang="zh-CN" sz="2400" b="1" dirty="0" err="1" smtClean="0">
                <a:ea typeface="宋体" charset="-122"/>
              </a:rPr>
              <a:t>xdata</a:t>
            </a:r>
            <a:r>
              <a:rPr lang="zh-CN" altLang="en-US" sz="2400" b="1" dirty="0" smtClean="0">
                <a:ea typeface="宋体" charset="-122"/>
              </a:rPr>
              <a:t>空间进行绝对寻址。在程序中，用“</a:t>
            </a:r>
            <a:r>
              <a:rPr lang="en-US" altLang="zh-CN" sz="2400" b="1" dirty="0" smtClean="0">
                <a:ea typeface="宋体" charset="-122"/>
              </a:rPr>
              <a:t>#include&lt;</a:t>
            </a:r>
            <a:r>
              <a:rPr lang="en-US" altLang="zh-CN" sz="2400" b="1" dirty="0" err="1" smtClean="0">
                <a:ea typeface="宋体" charset="-122"/>
              </a:rPr>
              <a:t>absacc.h</a:t>
            </a:r>
            <a:r>
              <a:rPr lang="en-US" altLang="zh-CN" sz="2400" b="1" dirty="0" smtClean="0">
                <a:ea typeface="宋体" charset="-122"/>
              </a:rPr>
              <a:t>&gt;”</a:t>
            </a:r>
            <a:r>
              <a:rPr lang="zh-CN" altLang="en-US" sz="2400" b="1" dirty="0" smtClean="0">
                <a:ea typeface="宋体" charset="-122"/>
              </a:rPr>
              <a:t>来对</a:t>
            </a:r>
            <a:r>
              <a:rPr lang="en-US" altLang="zh-CN" sz="2400" b="1" dirty="0" err="1" smtClean="0">
                <a:ea typeface="宋体" charset="-122"/>
              </a:rPr>
              <a:t>absacc.h</a:t>
            </a:r>
            <a:r>
              <a:rPr lang="zh-CN" altLang="en-US" sz="2400" b="1" dirty="0" smtClean="0">
                <a:ea typeface="宋体" charset="-122"/>
              </a:rPr>
              <a:t>中声明的宏来访问绝对地址，包括</a:t>
            </a:r>
            <a:r>
              <a:rPr lang="en-US" altLang="zh-CN" sz="2400" b="1" dirty="0" smtClean="0">
                <a:ea typeface="宋体" charset="-122"/>
              </a:rPr>
              <a:t>CBYTE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CWORD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DBYTE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DWORD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XBYTE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XWORD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PBYTE</a:t>
            </a:r>
            <a:r>
              <a:rPr lang="zh-CN" altLang="en-US" sz="2400" b="1" dirty="0" smtClean="0">
                <a:ea typeface="宋体" charset="-122"/>
              </a:rPr>
              <a:t>、</a:t>
            </a:r>
            <a:r>
              <a:rPr lang="en-US" altLang="zh-CN" sz="2400" b="1" dirty="0" smtClean="0">
                <a:ea typeface="宋体" charset="-122"/>
              </a:rPr>
              <a:t>PWORD</a:t>
            </a:r>
            <a:r>
              <a:rPr lang="zh-CN" altLang="en-US" sz="2400" b="1" dirty="0" smtClean="0">
                <a:ea typeface="宋体" charset="-122"/>
              </a:rPr>
              <a:t>，具体使用方法参考</a:t>
            </a:r>
            <a:r>
              <a:rPr lang="en-US" altLang="zh-CN" sz="2400" b="1" dirty="0" err="1" smtClean="0">
                <a:ea typeface="宋体" charset="-122"/>
              </a:rPr>
              <a:t>absacc.h</a:t>
            </a:r>
            <a:r>
              <a:rPr lang="zh-CN" altLang="en-US" sz="2400" b="1" dirty="0" smtClean="0">
                <a:ea typeface="宋体" charset="-122"/>
              </a:rPr>
              <a:t>头文件。其中：</a:t>
            </a:r>
          </a:p>
        </p:txBody>
      </p:sp>
      <p:sp>
        <p:nvSpPr>
          <p:cNvPr id="51203" name="灯片编号占位符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fld id="{3F5EEE4D-C57C-4196-B340-6995274D2CEE}" type="slidenum">
              <a:rPr lang="zh-CN" altLang="en-US" sz="1200" smtClean="0">
                <a:latin typeface="Arial Black" pitchFamily="34" charset="0"/>
                <a:ea typeface="宋体" charset="-122"/>
              </a:rPr>
              <a:pPr eaLnBrk="1" hangingPunct="1"/>
              <a:t>33</a:t>
            </a:fld>
            <a:endParaRPr lang="en-US" altLang="zh-CN" sz="1200" smtClean="0">
              <a:latin typeface="Arial Black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4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1"/>
          <p:cNvSpPr>
            <a:spLocks noGrp="1"/>
          </p:cNvSpPr>
          <p:nvPr>
            <p:ph/>
          </p:nvPr>
        </p:nvSpPr>
        <p:spPr>
          <a:xfrm>
            <a:off x="457121" y="457200"/>
            <a:ext cx="8229759" cy="54102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CBYTE</a:t>
            </a:r>
            <a:r>
              <a:rPr lang="zh-CN" altLang="en-US" sz="2400" b="1" smtClean="0">
                <a:latin typeface="黑体" pitchFamily="49" charset="-122"/>
              </a:rPr>
              <a:t>以字节形式对</a:t>
            </a:r>
            <a:r>
              <a:rPr lang="en-US" altLang="zh-CN" sz="2400" b="1" smtClean="0">
                <a:latin typeface="黑体" pitchFamily="49" charset="-122"/>
              </a:rPr>
              <a:t>code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CWORD</a:t>
            </a:r>
            <a:r>
              <a:rPr lang="zh-CN" altLang="en-US" sz="2400" b="1" smtClean="0">
                <a:latin typeface="黑体" pitchFamily="49" charset="-122"/>
              </a:rPr>
              <a:t>以字形式对</a:t>
            </a:r>
            <a:r>
              <a:rPr lang="en-US" altLang="zh-CN" sz="2400" b="1" smtClean="0">
                <a:latin typeface="黑体" pitchFamily="49" charset="-122"/>
              </a:rPr>
              <a:t>code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DBYTE</a:t>
            </a:r>
            <a:r>
              <a:rPr lang="zh-CN" altLang="en-US" sz="2400" b="1" smtClean="0">
                <a:latin typeface="黑体" pitchFamily="49" charset="-122"/>
              </a:rPr>
              <a:t>以字节形式对</a:t>
            </a:r>
            <a:r>
              <a:rPr lang="en-US" altLang="zh-CN" sz="2400" b="1" smtClean="0">
                <a:latin typeface="黑体" pitchFamily="49" charset="-122"/>
              </a:rPr>
              <a:t>data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DWORD</a:t>
            </a:r>
            <a:r>
              <a:rPr lang="zh-CN" altLang="en-US" sz="2400" b="1" smtClean="0">
                <a:latin typeface="黑体" pitchFamily="49" charset="-122"/>
              </a:rPr>
              <a:t>以字形式对</a:t>
            </a:r>
            <a:r>
              <a:rPr lang="en-US" altLang="zh-CN" sz="2400" b="1" smtClean="0">
                <a:latin typeface="黑体" pitchFamily="49" charset="-122"/>
              </a:rPr>
              <a:t>data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XBYTE</a:t>
            </a:r>
            <a:r>
              <a:rPr lang="zh-CN" altLang="en-US" sz="2400" b="1" smtClean="0">
                <a:latin typeface="黑体" pitchFamily="49" charset="-122"/>
              </a:rPr>
              <a:t>以字节形式对</a:t>
            </a:r>
            <a:r>
              <a:rPr lang="en-US" altLang="zh-CN" sz="2400" b="1" smtClean="0">
                <a:latin typeface="黑体" pitchFamily="49" charset="-122"/>
              </a:rPr>
              <a:t>xdata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XWORD</a:t>
            </a:r>
            <a:r>
              <a:rPr lang="zh-CN" altLang="en-US" sz="2400" b="1" smtClean="0">
                <a:latin typeface="黑体" pitchFamily="49" charset="-122"/>
              </a:rPr>
              <a:t>以字形式对</a:t>
            </a:r>
            <a:r>
              <a:rPr lang="en-US" altLang="zh-CN" sz="2400" b="1" smtClean="0">
                <a:latin typeface="黑体" pitchFamily="49" charset="-122"/>
              </a:rPr>
              <a:t>xdata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PBYTE</a:t>
            </a:r>
            <a:r>
              <a:rPr lang="zh-CN" altLang="en-US" sz="2400" b="1" smtClean="0">
                <a:latin typeface="黑体" pitchFamily="49" charset="-122"/>
              </a:rPr>
              <a:t>以字节形式对</a:t>
            </a:r>
            <a:r>
              <a:rPr lang="en-US" altLang="zh-CN" sz="2400" b="1" smtClean="0">
                <a:latin typeface="黑体" pitchFamily="49" charset="-122"/>
              </a:rPr>
              <a:t>pdata</a:t>
            </a:r>
            <a:r>
              <a:rPr lang="zh-CN" altLang="en-US" sz="2400" b="1" smtClean="0">
                <a:latin typeface="黑体" pitchFamily="49" charset="-122"/>
              </a:rPr>
              <a:t>区寻址；</a:t>
            </a:r>
          </a:p>
          <a:p>
            <a:pPr>
              <a:lnSpc>
                <a:spcPct val="140000"/>
              </a:lnSpc>
            </a:pPr>
            <a:r>
              <a:rPr lang="en-US" altLang="zh-CN" sz="2400" b="1" smtClean="0">
                <a:latin typeface="黑体" pitchFamily="49" charset="-122"/>
              </a:rPr>
              <a:t>PWORD</a:t>
            </a:r>
            <a:r>
              <a:rPr lang="zh-CN" altLang="en-US" sz="2400" b="1" smtClean="0">
                <a:latin typeface="黑体" pitchFamily="49" charset="-122"/>
              </a:rPr>
              <a:t>以字形式对</a:t>
            </a:r>
            <a:r>
              <a:rPr lang="en-US" altLang="zh-CN" sz="2400" b="1" smtClean="0">
                <a:latin typeface="黑体" pitchFamily="49" charset="-122"/>
              </a:rPr>
              <a:t>pdata</a:t>
            </a:r>
            <a:r>
              <a:rPr lang="zh-CN" altLang="en-US" sz="2400" b="1" smtClean="0">
                <a:latin typeface="黑体" pitchFamily="49" charset="-122"/>
              </a:rPr>
              <a:t>区寻址。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黑体" pitchFamily="49" charset="-122"/>
              </a:rPr>
              <a:t>例如：</a:t>
            </a:r>
            <a:endParaRPr lang="zh-CN" sz="2400" b="1" smtClean="0">
              <a:latin typeface="黑体" pitchFamily="49" charset="-122"/>
            </a:endParaRPr>
          </a:p>
        </p:txBody>
      </p:sp>
      <p:sp>
        <p:nvSpPr>
          <p:cNvPr id="52227" name="灯片编号占位符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fld id="{9DD951C1-F44A-436B-B3DC-E0D332D89508}" type="slidenum">
              <a:rPr lang="zh-CN" altLang="en-US" sz="1200" smtClean="0">
                <a:latin typeface="Arial Black" pitchFamily="34" charset="0"/>
                <a:ea typeface="宋体" charset="-122"/>
              </a:rPr>
              <a:pPr eaLnBrk="1" hangingPunct="1"/>
              <a:t>34</a:t>
            </a:fld>
            <a:endParaRPr lang="en-US" altLang="zh-CN" sz="1200" smtClean="0">
              <a:latin typeface="Arial Black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5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内容占位符 1"/>
          <p:cNvSpPr>
            <a:spLocks noGrp="1"/>
          </p:cNvSpPr>
          <p:nvPr>
            <p:ph/>
          </p:nvPr>
        </p:nvSpPr>
        <p:spPr>
          <a:xfrm>
            <a:off x="372999" y="325439"/>
            <a:ext cx="8229758" cy="6211887"/>
          </a:xfrm>
        </p:spPr>
        <p:txBody>
          <a:bodyPr/>
          <a:lstStyle/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#include&lt;</a:t>
            </a:r>
            <a:r>
              <a:rPr lang="en-US" altLang="zh-CN" sz="2400" b="1" dirty="0" err="1" smtClean="0">
                <a:latin typeface="黑体" pitchFamily="49" charset="-122"/>
              </a:rPr>
              <a:t>absacc.h</a:t>
            </a:r>
            <a:r>
              <a:rPr lang="en-US" altLang="zh-CN" sz="2400" b="1" dirty="0" smtClean="0">
                <a:latin typeface="黑体" pitchFamily="49" charset="-122"/>
              </a:rPr>
              <a:t>&gt;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#define PORTA XBYTE[0xFFC0] /*</a:t>
            </a:r>
            <a:r>
              <a:rPr lang="zh-CN" altLang="en-US" sz="2400" b="1" dirty="0" smtClean="0">
                <a:latin typeface="黑体" pitchFamily="49" charset="-122"/>
              </a:rPr>
              <a:t>把外部</a:t>
            </a:r>
            <a:r>
              <a:rPr lang="en-US" altLang="zh-CN" sz="2400" b="1" dirty="0" smtClean="0">
                <a:latin typeface="黑体" pitchFamily="49" charset="-122"/>
              </a:rPr>
              <a:t>RAM</a:t>
            </a:r>
            <a:r>
              <a:rPr lang="zh-CN" altLang="en-US" sz="2400" b="1" dirty="0" smtClean="0">
                <a:latin typeface="黑体" pitchFamily="49" charset="-122"/>
              </a:rPr>
              <a:t>地址为</a:t>
            </a:r>
            <a:r>
              <a:rPr lang="en-US" altLang="zh-CN" sz="2400" b="1" dirty="0" smtClean="0">
                <a:latin typeface="黑体" pitchFamily="49" charset="-122"/>
              </a:rPr>
              <a:t>0xFFC0</a:t>
            </a:r>
            <a:r>
              <a:rPr lang="zh-CN" altLang="en-US" sz="2400" b="1" dirty="0" smtClean="0">
                <a:latin typeface="黑体" pitchFamily="49" charset="-122"/>
              </a:rPr>
              <a:t>定义为</a:t>
            </a:r>
            <a:r>
              <a:rPr lang="en-US" altLang="zh-CN" sz="2400" b="1" dirty="0" smtClean="0">
                <a:latin typeface="黑体" pitchFamily="49" charset="-122"/>
              </a:rPr>
              <a:t>PORTA</a:t>
            </a:r>
            <a:r>
              <a:rPr lang="zh-CN" altLang="en-US" sz="2400" b="1" dirty="0" smtClean="0">
                <a:latin typeface="黑体" pitchFamily="49" charset="-122"/>
              </a:rPr>
              <a:t>，长度</a:t>
            </a:r>
            <a:r>
              <a:rPr lang="en-US" altLang="zh-CN" sz="2400" b="1" dirty="0" smtClean="0">
                <a:latin typeface="黑体" pitchFamily="49" charset="-122"/>
              </a:rPr>
              <a:t>8</a:t>
            </a:r>
            <a:r>
              <a:rPr lang="zh-CN" altLang="en-US" sz="2400" b="1" dirty="0" smtClean="0">
                <a:latin typeface="黑体" pitchFamily="49" charset="-122"/>
              </a:rPr>
              <a:t>位*</a:t>
            </a:r>
            <a:r>
              <a:rPr lang="en-US" altLang="zh-CN" sz="2400" b="1" dirty="0" smtClean="0">
                <a:latin typeface="黑体" pitchFamily="49" charset="-122"/>
              </a:rPr>
              <a:t>/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#define NRAM DBYTE[0x50]	/*</a:t>
            </a:r>
            <a:r>
              <a:rPr lang="zh-CN" altLang="en-US" sz="2400" b="1" dirty="0" smtClean="0">
                <a:latin typeface="黑体" pitchFamily="49" charset="-122"/>
              </a:rPr>
              <a:t>将片内</a:t>
            </a:r>
            <a:r>
              <a:rPr lang="en-US" altLang="zh-CN" sz="2400" b="1" dirty="0" smtClean="0">
                <a:latin typeface="黑体" pitchFamily="49" charset="-122"/>
              </a:rPr>
              <a:t>RAM</a:t>
            </a:r>
            <a:r>
              <a:rPr lang="zh-CN" altLang="en-US" sz="2400" b="1" dirty="0" smtClean="0">
                <a:latin typeface="黑体" pitchFamily="49" charset="-122"/>
              </a:rPr>
              <a:t>，地址为</a:t>
            </a:r>
            <a:r>
              <a:rPr lang="en-US" altLang="zh-CN" sz="2400" b="1" dirty="0" smtClean="0">
                <a:latin typeface="黑体" pitchFamily="49" charset="-122"/>
              </a:rPr>
              <a:t>0x50</a:t>
            </a:r>
            <a:r>
              <a:rPr lang="zh-CN" altLang="en-US" sz="2400" b="1" dirty="0" smtClean="0">
                <a:latin typeface="黑体" pitchFamily="49" charset="-122"/>
              </a:rPr>
              <a:t>的单元定义为</a:t>
            </a:r>
            <a:r>
              <a:rPr lang="en-US" altLang="zh-CN" sz="2400" b="1" dirty="0" smtClean="0">
                <a:latin typeface="黑体" pitchFamily="49" charset="-122"/>
              </a:rPr>
              <a:t>NRAM</a:t>
            </a:r>
            <a:r>
              <a:rPr lang="zh-CN" altLang="en-US" sz="2400" b="1" dirty="0" smtClean="0">
                <a:latin typeface="黑体" pitchFamily="49" charset="-122"/>
              </a:rPr>
              <a:t>，长度</a:t>
            </a:r>
            <a:r>
              <a:rPr lang="en-US" altLang="zh-CN" sz="2400" b="1" dirty="0" smtClean="0">
                <a:latin typeface="黑体" pitchFamily="49" charset="-122"/>
              </a:rPr>
              <a:t>8</a:t>
            </a:r>
            <a:r>
              <a:rPr lang="zh-CN" altLang="en-US" sz="2400" b="1" dirty="0" smtClean="0">
                <a:latin typeface="黑体" pitchFamily="49" charset="-122"/>
              </a:rPr>
              <a:t>位*</a:t>
            </a:r>
            <a:r>
              <a:rPr lang="en-US" altLang="zh-CN" sz="2400" b="1" dirty="0" smtClean="0">
                <a:latin typeface="黑体" pitchFamily="49" charset="-122"/>
              </a:rPr>
              <a:t>/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【</a:t>
            </a:r>
            <a:r>
              <a:rPr lang="zh-CN" altLang="en-US" sz="2400" b="1" dirty="0" smtClean="0">
                <a:latin typeface="黑体" pitchFamily="49" charset="-122"/>
              </a:rPr>
              <a:t>例</a:t>
            </a:r>
            <a:r>
              <a:rPr lang="en-US" altLang="zh-CN" sz="2400" b="1" dirty="0" smtClean="0">
                <a:latin typeface="黑体" pitchFamily="49" charset="-122"/>
              </a:rPr>
              <a:t>】</a:t>
            </a:r>
            <a:endParaRPr lang="en-US" altLang="zh-CN" sz="2400" b="1" dirty="0" smtClean="0">
              <a:latin typeface="黑体" pitchFamily="49" charset="-122"/>
            </a:endParaRPr>
          </a:p>
        </p:txBody>
      </p:sp>
      <p:sp>
        <p:nvSpPr>
          <p:cNvPr id="53251" name="灯片编号占位符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fld id="{2038451F-996F-4EE0-A068-8DD6331EDDA8}" type="slidenum">
              <a:rPr lang="zh-CN" altLang="en-US" sz="1200" smtClean="0">
                <a:latin typeface="Arial Black" pitchFamily="34" charset="0"/>
                <a:ea typeface="宋体" charset="-122"/>
              </a:rPr>
              <a:pPr eaLnBrk="1" hangingPunct="1"/>
              <a:t>35</a:t>
            </a:fld>
            <a:endParaRPr lang="en-US" altLang="zh-CN" sz="1200" smtClean="0">
              <a:latin typeface="Arial Black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5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内容占位符 1"/>
          <p:cNvSpPr>
            <a:spLocks noGrp="1"/>
          </p:cNvSpPr>
          <p:nvPr>
            <p:ph/>
          </p:nvPr>
        </p:nvSpPr>
        <p:spPr>
          <a:xfrm>
            <a:off x="179512" y="404664"/>
            <a:ext cx="8784976" cy="2239963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#include&lt;</a:t>
            </a:r>
            <a:r>
              <a:rPr lang="en-US" altLang="zh-CN" sz="2400" b="1" dirty="0" err="1">
                <a:latin typeface="楷体" pitchFamily="49" charset="-122"/>
                <a:ea typeface="楷体" pitchFamily="49" charset="-122"/>
              </a:rPr>
              <a:t>absacc.h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&gt;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#define PORTA XBYTE[0xFFC0] 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/*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将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PORTA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定义为外部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，地址为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0xFFC0*/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#define NRAM DBYTE[0x40]   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/*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将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NRAM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定义为片内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，地址为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0x40*/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main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(  )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{   	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PORTA=0x3D; 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/*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数据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3DH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写入地址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0xFFC0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的外部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端口或存储单元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*/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	NRAM=0x01;  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  /*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将数据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01H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写入片内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RAM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40H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单元*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/</a:t>
            </a:r>
          </a:p>
          <a:p>
            <a:pPr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while(1);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}</a:t>
            </a:r>
          </a:p>
        </p:txBody>
      </p:sp>
      <p:sp>
        <p:nvSpPr>
          <p:cNvPr id="54275" name="灯片编号占位符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fld id="{906BD106-B0F2-4E6B-98BE-5B09948B6B1E}" type="slidenum">
              <a:rPr lang="zh-CN" altLang="en-US" sz="1200" smtClean="0">
                <a:latin typeface="Arial Black" pitchFamily="34" charset="0"/>
                <a:ea typeface="宋体" charset="-122"/>
              </a:rPr>
              <a:pPr eaLnBrk="1" hangingPunct="1"/>
              <a:t>36</a:t>
            </a:fld>
            <a:endParaRPr lang="en-US" altLang="zh-CN" sz="1200" smtClean="0">
              <a:latin typeface="Arial Black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ChangeArrowheads="1"/>
          </p:cNvSpPr>
          <p:nvPr/>
        </p:nvSpPr>
        <p:spPr bwMode="auto">
          <a:xfrm>
            <a:off x="395536" y="404664"/>
            <a:ext cx="8228171" cy="521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latin typeface="黑体" pitchFamily="49" charset="-122"/>
              </a:rPr>
              <a:t>2. _at_</a:t>
            </a:r>
            <a:r>
              <a:rPr lang="zh-CN" altLang="en-US" sz="2800" b="1" dirty="0">
                <a:latin typeface="黑体" pitchFamily="49" charset="-122"/>
              </a:rPr>
              <a:t>关键字</a:t>
            </a:r>
          </a:p>
          <a:p>
            <a:pPr eaLnBrk="0" hangingPunct="0">
              <a:lnSpc>
                <a:spcPct val="130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2800" b="1" dirty="0">
                <a:latin typeface="黑体" pitchFamily="49" charset="-122"/>
              </a:rPr>
              <a:t>使用关键字</a:t>
            </a:r>
            <a:r>
              <a:rPr lang="en-US" altLang="zh-CN" sz="2800" b="1" dirty="0">
                <a:latin typeface="黑体" pitchFamily="49" charset="-122"/>
              </a:rPr>
              <a:t>_at_</a:t>
            </a:r>
            <a:r>
              <a:rPr lang="zh-CN" altLang="en-US" sz="2800" b="1" dirty="0">
                <a:latin typeface="黑体" pitchFamily="49" charset="-122"/>
              </a:rPr>
              <a:t>可对指定的存储器空间的绝对地址进行访问，格式如下：</a:t>
            </a:r>
          </a:p>
          <a:p>
            <a:pPr eaLnBrk="0" hangingPunct="0">
              <a:lnSpc>
                <a:spcPct val="130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latin typeface="黑体" pitchFamily="49" charset="-122"/>
              </a:rPr>
              <a:t>[</a:t>
            </a:r>
            <a:r>
              <a:rPr lang="zh-CN" altLang="en-US" sz="2800" b="1" dirty="0">
                <a:latin typeface="黑体" pitchFamily="49" charset="-122"/>
              </a:rPr>
              <a:t>存储器类型</a:t>
            </a:r>
            <a:r>
              <a:rPr lang="en-US" altLang="zh-CN" sz="2800" b="1" dirty="0">
                <a:latin typeface="黑体" pitchFamily="49" charset="-122"/>
              </a:rPr>
              <a:t>] </a:t>
            </a:r>
            <a:r>
              <a:rPr lang="en-US" altLang="zh-CN" sz="2800" b="1" dirty="0" smtClean="0">
                <a:latin typeface="黑体" pitchFamily="49" charset="-122"/>
              </a:rPr>
              <a:t> </a:t>
            </a:r>
            <a:r>
              <a:rPr lang="zh-CN" altLang="en-US" sz="2800" b="1" dirty="0" smtClean="0">
                <a:latin typeface="黑体" pitchFamily="49" charset="-122"/>
              </a:rPr>
              <a:t>数据类型 </a:t>
            </a:r>
            <a:r>
              <a:rPr lang="zh-CN" altLang="en-US" sz="2800" b="1" dirty="0">
                <a:latin typeface="黑体" pitchFamily="49" charset="-122"/>
              </a:rPr>
              <a:t>变量名 </a:t>
            </a:r>
            <a:r>
              <a:rPr lang="en-US" altLang="zh-CN" sz="2800" b="1" dirty="0">
                <a:latin typeface="黑体" pitchFamily="49" charset="-122"/>
              </a:rPr>
              <a:t>_at_</a:t>
            </a:r>
            <a:r>
              <a:rPr lang="zh-CN" altLang="en-US" sz="2800" b="1" dirty="0">
                <a:latin typeface="黑体" pitchFamily="49" charset="-122"/>
              </a:rPr>
              <a:t>地址常数</a:t>
            </a:r>
          </a:p>
          <a:p>
            <a:pPr eaLnBrk="0" hangingPunct="0">
              <a:lnSpc>
                <a:spcPct val="130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2800" b="1" dirty="0">
                <a:latin typeface="黑体" pitchFamily="49" charset="-122"/>
              </a:rPr>
              <a:t>其中，存储器类型为</a:t>
            </a:r>
            <a:r>
              <a:rPr lang="en-US" altLang="zh-CN" sz="2800" b="1" dirty="0">
                <a:latin typeface="黑体" pitchFamily="49" charset="-122"/>
              </a:rPr>
              <a:t>C51</a:t>
            </a:r>
            <a:r>
              <a:rPr lang="zh-CN" altLang="en-US" sz="2800" b="1" dirty="0">
                <a:latin typeface="黑体" pitchFamily="49" charset="-122"/>
              </a:rPr>
              <a:t>能识别的类型；数据类型为</a:t>
            </a:r>
            <a:r>
              <a:rPr lang="en-US" altLang="zh-CN" sz="2800" b="1" dirty="0">
                <a:latin typeface="黑体" pitchFamily="49" charset="-122"/>
              </a:rPr>
              <a:t>C51</a:t>
            </a:r>
            <a:r>
              <a:rPr lang="zh-CN" altLang="en-US" sz="2800" b="1" dirty="0">
                <a:latin typeface="黑体" pitchFamily="49" charset="-122"/>
              </a:rPr>
              <a:t>支持的数据类型；地址常数用于指定变量的绝对地址，必须位于有效的存储器空间之内；使用</a:t>
            </a:r>
            <a:r>
              <a:rPr lang="en-US" altLang="zh-CN" sz="2800" b="1" dirty="0">
                <a:latin typeface="黑体" pitchFamily="49" charset="-122"/>
              </a:rPr>
              <a:t>_at_</a:t>
            </a:r>
            <a:r>
              <a:rPr lang="zh-CN" altLang="en-US" sz="2800" b="1" dirty="0">
                <a:latin typeface="黑体" pitchFamily="49" charset="-122"/>
              </a:rPr>
              <a:t>定义的变量必须为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</a:rPr>
              <a:t>全局变量</a:t>
            </a:r>
            <a:r>
              <a:rPr lang="zh-CN" altLang="en-US" sz="2800" b="1" dirty="0">
                <a:latin typeface="黑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985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内容占位符 1"/>
          <p:cNvSpPr>
            <a:spLocks noGrp="1"/>
          </p:cNvSpPr>
          <p:nvPr>
            <p:ph/>
          </p:nvPr>
        </p:nvSpPr>
        <p:spPr>
          <a:xfrm>
            <a:off x="366650" y="503238"/>
            <a:ext cx="8593233" cy="54102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【</a:t>
            </a:r>
            <a:r>
              <a:rPr lang="zh-CN" altLang="en-US" sz="2400" b="1" dirty="0" smtClean="0">
                <a:latin typeface="黑体" pitchFamily="49" charset="-122"/>
              </a:rPr>
              <a:t>例</a:t>
            </a:r>
            <a:r>
              <a:rPr lang="en-US" altLang="zh-CN" sz="2400" b="1" dirty="0" smtClean="0">
                <a:latin typeface="黑体" pitchFamily="49" charset="-122"/>
              </a:rPr>
              <a:t>】</a:t>
            </a:r>
            <a:r>
              <a:rPr lang="zh-CN" altLang="en-US" sz="2400" b="1" dirty="0" smtClean="0">
                <a:latin typeface="黑体" pitchFamily="49" charset="-122"/>
              </a:rPr>
              <a:t>使用关键字</a:t>
            </a:r>
            <a:r>
              <a:rPr lang="en-US" altLang="zh-CN" sz="2400" b="1" dirty="0" smtClean="0">
                <a:latin typeface="黑体" pitchFamily="49" charset="-122"/>
              </a:rPr>
              <a:t>_at_</a:t>
            </a:r>
            <a:r>
              <a:rPr lang="zh-CN" altLang="en-US" sz="2400" b="1" dirty="0" smtClean="0">
                <a:latin typeface="黑体" pitchFamily="49" charset="-122"/>
              </a:rPr>
              <a:t>实现绝对地址的访问，程序如下：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data unsigned char y1 _at_ 0x50; /*</a:t>
            </a:r>
            <a:r>
              <a:rPr lang="zh-CN" altLang="en-US" sz="2400" b="1" dirty="0" smtClean="0">
                <a:latin typeface="黑体" pitchFamily="49" charset="-122"/>
              </a:rPr>
              <a:t>在</a:t>
            </a:r>
            <a:r>
              <a:rPr lang="en-US" altLang="zh-CN" sz="2400" b="1" dirty="0" smtClean="0">
                <a:latin typeface="黑体" pitchFamily="49" charset="-122"/>
              </a:rPr>
              <a:t>data </a:t>
            </a:r>
            <a:r>
              <a:rPr lang="zh-CN" altLang="en-US" sz="2400" b="1" dirty="0" smtClean="0">
                <a:latin typeface="黑体" pitchFamily="49" charset="-122"/>
              </a:rPr>
              <a:t>区定义字节变量</a:t>
            </a:r>
            <a:r>
              <a:rPr lang="en-US" altLang="zh-CN" sz="2400" b="1" dirty="0" smtClean="0">
                <a:latin typeface="黑体" pitchFamily="49" charset="-122"/>
              </a:rPr>
              <a:t>y1</a:t>
            </a:r>
            <a:r>
              <a:rPr lang="zh-CN" altLang="en-US" sz="2400" b="1" dirty="0" smtClean="0">
                <a:latin typeface="黑体" pitchFamily="49" charset="-122"/>
              </a:rPr>
              <a:t>，它的地址为</a:t>
            </a:r>
            <a:r>
              <a:rPr lang="en-US" altLang="zh-CN" sz="2400" b="1" dirty="0" smtClean="0">
                <a:latin typeface="黑体" pitchFamily="49" charset="-122"/>
              </a:rPr>
              <a:t>50H*/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err="1" smtClean="0">
                <a:latin typeface="黑体" pitchFamily="49" charset="-122"/>
              </a:rPr>
              <a:t>xdata</a:t>
            </a:r>
            <a:r>
              <a:rPr lang="en-US" altLang="zh-CN" sz="2400" b="1" dirty="0" smtClean="0">
                <a:latin typeface="黑体" pitchFamily="49" charset="-122"/>
              </a:rPr>
              <a:t> unsigned </a:t>
            </a:r>
            <a:r>
              <a:rPr lang="en-US" altLang="zh-CN" sz="2400" b="1" dirty="0" err="1" smtClean="0">
                <a:latin typeface="黑体" pitchFamily="49" charset="-122"/>
              </a:rPr>
              <a:t>int</a:t>
            </a:r>
            <a:r>
              <a:rPr lang="en-US" altLang="zh-CN" sz="2400" b="1" dirty="0" smtClean="0">
                <a:latin typeface="黑体" pitchFamily="49" charset="-122"/>
              </a:rPr>
              <a:t> y2 _at_ 0x4000; /*</a:t>
            </a:r>
            <a:r>
              <a:rPr lang="zh-CN" altLang="en-US" sz="2400" b="1" dirty="0" smtClean="0">
                <a:latin typeface="黑体" pitchFamily="49" charset="-122"/>
              </a:rPr>
              <a:t>在</a:t>
            </a:r>
            <a:r>
              <a:rPr lang="en-US" altLang="zh-CN" sz="2400" b="1" dirty="0" err="1" smtClean="0">
                <a:latin typeface="黑体" pitchFamily="49" charset="-122"/>
              </a:rPr>
              <a:t>xdata</a:t>
            </a:r>
            <a:r>
              <a:rPr lang="zh-CN" altLang="en-US" sz="2400" b="1" dirty="0" smtClean="0">
                <a:latin typeface="黑体" pitchFamily="49" charset="-122"/>
              </a:rPr>
              <a:t>区定义字变量</a:t>
            </a:r>
            <a:r>
              <a:rPr lang="en-US" altLang="zh-CN" sz="2400" b="1" dirty="0" smtClean="0">
                <a:latin typeface="黑体" pitchFamily="49" charset="-122"/>
              </a:rPr>
              <a:t>y2</a:t>
            </a:r>
            <a:r>
              <a:rPr lang="zh-CN" altLang="en-US" sz="2400" b="1" dirty="0" smtClean="0">
                <a:latin typeface="黑体" pitchFamily="49" charset="-122"/>
              </a:rPr>
              <a:t>，地址为</a:t>
            </a:r>
            <a:r>
              <a:rPr lang="en-US" altLang="zh-CN" sz="2400" b="1" dirty="0" smtClean="0">
                <a:latin typeface="黑体" pitchFamily="49" charset="-122"/>
              </a:rPr>
              <a:t>4000H*/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void  main(void)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{  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y1=0xff;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y2=0x1234;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while(1);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}</a:t>
            </a:r>
            <a:endParaRPr lang="zh-CN" altLang="en-US" sz="2400" b="1" dirty="0" smtClean="0">
              <a:latin typeface="黑体" pitchFamily="49" charset="-122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3841084" y="2879725"/>
            <a:ext cx="3107785" cy="731838"/>
          </a:xfrm>
          <a:prstGeom prst="wedgeRoundRectCallout">
            <a:avLst>
              <a:gd name="adj1" fmla="val 27282"/>
              <a:gd name="adj2" fmla="val -52375"/>
              <a:gd name="adj3" fmla="val 16667"/>
            </a:avLst>
          </a:prstGeom>
          <a:solidFill>
            <a:srgbClr val="FFFF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altLang="zh-CN" b="1">
                <a:latin typeface="楷体" pitchFamily="49" charset="-122"/>
                <a:ea typeface="楷体" pitchFamily="49" charset="-122"/>
              </a:rPr>
              <a:t>P51</a:t>
            </a:r>
            <a:r>
              <a:rPr lang="zh-CN" altLang="en-US" b="1">
                <a:latin typeface="楷体" pitchFamily="49" charset="-122"/>
                <a:ea typeface="楷体" pitchFamily="49" charset="-122"/>
              </a:rPr>
              <a:t>页例</a:t>
            </a:r>
            <a:r>
              <a:rPr lang="en-US" altLang="zh-CN" b="1">
                <a:latin typeface="楷体" pitchFamily="49" charset="-122"/>
                <a:ea typeface="楷体" pitchFamily="49" charset="-122"/>
              </a:rPr>
              <a:t>3-3</a:t>
            </a:r>
            <a:r>
              <a:rPr lang="zh-CN" altLang="en-US" b="1">
                <a:latin typeface="楷体" pitchFamily="49" charset="-122"/>
                <a:ea typeface="楷体" pitchFamily="49" charset="-122"/>
              </a:rPr>
              <a:t>程序？</a:t>
            </a:r>
          </a:p>
        </p:txBody>
      </p:sp>
    </p:spTree>
    <p:extLst>
      <p:ext uri="{BB962C8B-B14F-4D97-AF65-F5344CB8AC3E}">
        <p14:creationId xmlns:p14="http://schemas.microsoft.com/office/powerpoint/2010/main" val="133830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内容占位符 1"/>
          <p:cNvSpPr>
            <a:spLocks noGrp="1"/>
          </p:cNvSpPr>
          <p:nvPr>
            <p:ph/>
          </p:nvPr>
        </p:nvSpPr>
        <p:spPr>
          <a:xfrm>
            <a:off x="457121" y="457200"/>
            <a:ext cx="8686879" cy="5410200"/>
          </a:xfrm>
        </p:spPr>
        <p:txBody>
          <a:bodyPr lIns="0" rIns="0"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zh-CN" sz="2400" b="1" dirty="0" smtClean="0">
                <a:latin typeface="黑体" pitchFamily="49" charset="-122"/>
              </a:rPr>
              <a:t>【</a:t>
            </a:r>
            <a:r>
              <a:rPr lang="zh-CN" sz="2400" b="1" dirty="0" smtClean="0">
                <a:latin typeface="黑体" pitchFamily="49" charset="-122"/>
              </a:rPr>
              <a:t>例</a:t>
            </a:r>
            <a:r>
              <a:rPr lang="zh-CN" altLang="zh-CN" sz="2400" b="1" dirty="0" smtClean="0">
                <a:latin typeface="黑体" pitchFamily="49" charset="-122"/>
              </a:rPr>
              <a:t>】</a:t>
            </a:r>
            <a:r>
              <a:rPr lang="zh-CN" sz="2400" b="1" dirty="0" smtClean="0">
                <a:latin typeface="黑体" pitchFamily="49" charset="-122"/>
              </a:rPr>
              <a:t>将片外</a:t>
            </a:r>
            <a:r>
              <a:rPr lang="en-US" altLang="zh-CN" sz="2400" b="1" dirty="0" smtClean="0">
                <a:latin typeface="黑体" pitchFamily="49" charset="-122"/>
              </a:rPr>
              <a:t>RAM 2000H</a:t>
            </a:r>
            <a:r>
              <a:rPr lang="zh-CN" altLang="en-US" sz="2400" b="1" dirty="0" smtClean="0">
                <a:latin typeface="黑体" pitchFamily="49" charset="-122"/>
              </a:rPr>
              <a:t>开始的连续</a:t>
            </a:r>
            <a:r>
              <a:rPr lang="en-US" altLang="zh-CN" sz="2400" b="1" dirty="0" smtClean="0">
                <a:latin typeface="黑体" pitchFamily="49" charset="-122"/>
              </a:rPr>
              <a:t>20</a:t>
            </a:r>
            <a:r>
              <a:rPr lang="zh-CN" altLang="en-US" sz="2400" b="1" dirty="0" smtClean="0">
                <a:latin typeface="黑体" pitchFamily="49" charset="-122"/>
              </a:rPr>
              <a:t>个字节单元置为</a:t>
            </a:r>
            <a:r>
              <a:rPr lang="en-US" altLang="zh-CN" sz="2400" b="1" dirty="0" smtClean="0">
                <a:latin typeface="黑体" pitchFamily="49" charset="-122"/>
              </a:rPr>
              <a:t>1_20</a:t>
            </a:r>
            <a:r>
              <a:rPr lang="zh-CN" altLang="en-US" sz="2400" b="1" dirty="0" smtClean="0">
                <a:latin typeface="黑体" pitchFamily="49" charset="-122"/>
              </a:rPr>
              <a:t>。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黑体" pitchFamily="49" charset="-122"/>
              </a:rPr>
              <a:t>程序如下：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err="1" smtClean="0">
                <a:latin typeface="黑体" pitchFamily="49" charset="-122"/>
              </a:rPr>
              <a:t>xdata</a:t>
            </a:r>
            <a:r>
              <a:rPr lang="en-US" altLang="zh-CN" sz="2400" b="1" dirty="0" smtClean="0">
                <a:latin typeface="黑体" pitchFamily="49" charset="-122"/>
              </a:rPr>
              <a:t> unsigned char buffer[20] _at_ 0x2000;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void main(void)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{  unsigned char i;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   for(i=0; i&lt;20; i</a:t>
            </a:r>
            <a:r>
              <a:rPr lang="en-US" altLang="zh-CN" sz="2600" b="1" dirty="0" smtClean="0">
                <a:latin typeface="黑体" pitchFamily="49" charset="-122"/>
              </a:rPr>
              <a:t>++)</a:t>
            </a:r>
            <a:r>
              <a:rPr lang="en-US" altLang="zh-CN" sz="2400" b="1" dirty="0" smtClean="0">
                <a:latin typeface="黑体" pitchFamily="49" charset="-122"/>
              </a:rPr>
              <a:t>  	buffer[i]=i+1;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   while(1);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}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黑体" pitchFamily="49" charset="-122"/>
              </a:rPr>
              <a:t>如果把片内</a:t>
            </a:r>
            <a:r>
              <a:rPr lang="en-US" altLang="zh-CN" sz="2400" b="1" dirty="0" smtClean="0">
                <a:latin typeface="黑体" pitchFamily="49" charset="-122"/>
              </a:rPr>
              <a:t>RAM 40H</a:t>
            </a:r>
            <a:r>
              <a:rPr lang="zh-CN" altLang="en-US" sz="2400" b="1" dirty="0" smtClean="0">
                <a:latin typeface="黑体" pitchFamily="49" charset="-122"/>
              </a:rPr>
              <a:t>单元开始的</a:t>
            </a:r>
            <a:r>
              <a:rPr lang="en-US" altLang="zh-CN" sz="2400" b="1" dirty="0" smtClean="0">
                <a:latin typeface="黑体" pitchFamily="49" charset="-122"/>
              </a:rPr>
              <a:t>8</a:t>
            </a:r>
            <a:r>
              <a:rPr lang="zh-CN" altLang="en-US" sz="2400" b="1" dirty="0" smtClean="0">
                <a:latin typeface="黑体" pitchFamily="49" charset="-122"/>
              </a:rPr>
              <a:t>个单元内容置数</a:t>
            </a:r>
            <a:r>
              <a:rPr lang="en-US" altLang="zh-CN" sz="2400" b="1" dirty="0" smtClean="0">
                <a:latin typeface="黑体" pitchFamily="49" charset="-122"/>
              </a:rPr>
              <a:t>1_8</a:t>
            </a:r>
            <a:r>
              <a:rPr lang="zh-CN" altLang="en-US" sz="2400" b="1" dirty="0" smtClean="0">
                <a:latin typeface="黑体" pitchFamily="49" charset="-122"/>
              </a:rPr>
              <a:t>，则程序如下：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data unsigned char buffer[8] _at_ 0x40;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    void main(void)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    {  unsigned char i;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    for(i=0; i&lt;8; i++)  	buffer[i]=i+1;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   while(1);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 dirty="0" smtClean="0">
                <a:ea typeface="宋体" charset="-122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06187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2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2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32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2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4000" dirty="0">
                <a:ea typeface="黑体" pitchFamily="2" charset="-122"/>
              </a:rPr>
              <a:t>第</a:t>
            </a:r>
            <a:r>
              <a:rPr lang="en-US" altLang="zh-CN" sz="4000" dirty="0">
                <a:ea typeface="黑体" pitchFamily="2" charset="-122"/>
              </a:rPr>
              <a:t>4</a:t>
            </a:r>
            <a:r>
              <a:rPr lang="zh-CN" altLang="en-US" sz="4000" dirty="0">
                <a:ea typeface="黑体" pitchFamily="2" charset="-122"/>
              </a:rPr>
              <a:t>章 </a:t>
            </a:r>
            <a:r>
              <a:rPr lang="zh-CN" altLang="en-US" sz="4000" b="1" dirty="0"/>
              <a:t>单片机的</a:t>
            </a:r>
            <a:r>
              <a:rPr lang="en-US" altLang="zh-CN" sz="4000" b="1" dirty="0"/>
              <a:t>C51</a:t>
            </a:r>
            <a:r>
              <a:rPr lang="zh-CN" altLang="en-US" sz="4000" b="1" dirty="0"/>
              <a:t>语言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31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77765" y="651818"/>
            <a:ext cx="4583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400" b="1" dirty="0">
                <a:latin typeface="新宋体" pitchFamily="49" charset="-122"/>
                <a:ea typeface="新宋体" pitchFamily="49" charset="-122"/>
                <a:cs typeface="Times New Roman" pitchFamily="18" charset="0"/>
              </a:rPr>
              <a:t>实验内容：</a:t>
            </a:r>
            <a:r>
              <a:rPr lang="zh-CN" altLang="en-US" sz="2400" b="1" dirty="0">
                <a:latin typeface="Times New Roman" pitchFamily="18" charset="0"/>
                <a:ea typeface="新宋体" pitchFamily="49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新宋体" pitchFamily="49" charset="-122"/>
                <a:ea typeface="新宋体" pitchFamily="49" charset="-122"/>
                <a:cs typeface="Times New Roman" pitchFamily="18" charset="0"/>
              </a:rPr>
              <a:t>计算</a:t>
            </a:r>
            <a:r>
              <a:rPr lang="en-US" altLang="zh-CN" sz="2400" b="1" dirty="0">
                <a:latin typeface="Times New Roman" pitchFamily="18" charset="0"/>
                <a:ea typeface="新宋体" pitchFamily="49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新宋体" pitchFamily="49" charset="-122"/>
                <a:ea typeface="新宋体" pitchFamily="49" charset="-122"/>
                <a:cs typeface="Times New Roman" pitchFamily="18" charset="0"/>
              </a:rPr>
              <a:t>个数据的和</a:t>
            </a:r>
            <a:r>
              <a:rPr lang="en-US" altLang="zh-CN" sz="2400" b="1" dirty="0">
                <a:latin typeface="Times New Roman" pitchFamily="18" charset="0"/>
                <a:ea typeface="新宋体" pitchFamily="49" charset="-122"/>
                <a:cs typeface="Times New Roman" pitchFamily="18" charset="0"/>
              </a:rPr>
              <a:t>,</a:t>
            </a:r>
            <a:r>
              <a:rPr lang="zh-CN" altLang="en-US" sz="2400" b="1" dirty="0">
                <a:latin typeface="新宋体" pitchFamily="49" charset="-122"/>
                <a:ea typeface="新宋体" pitchFamily="49" charset="-122"/>
                <a:cs typeface="Times New Roman" pitchFamily="18" charset="0"/>
              </a:rPr>
              <a:t>即</a:t>
            </a:r>
            <a:endParaRPr lang="zh-CN" altLang="en-US" sz="2400" b="1" dirty="0">
              <a:ea typeface="新宋体" pitchFamily="49" charset="-122"/>
              <a:cs typeface="Times New Roman" pitchFamily="18" charset="0"/>
            </a:endParaRP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4937856" y="319088"/>
          <a:ext cx="1645951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3" imgW="685800" imgH="431800" progId="Equation.DSMT4">
                  <p:embed/>
                </p:oleObj>
              </mc:Choice>
              <mc:Fallback>
                <p:oleObj name="Equation" r:id="rId3" imgW="685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856" y="319088"/>
                        <a:ext cx="1645951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84119" y="1230740"/>
            <a:ext cx="83091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其中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X</a:t>
            </a:r>
            <a:r>
              <a:rPr lang="en-US" altLang="zh-CN" sz="2400" b="1" baseline="-30000" dirty="0">
                <a:latin typeface="黑体" pitchFamily="49" charset="-122"/>
                <a:cs typeface="Times New Roman" pitchFamily="18" charset="0"/>
              </a:rPr>
              <a:t>K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分别放在片内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RAM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区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50H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～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55H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单元中，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N=6,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求和的</a:t>
            </a:r>
          </a:p>
          <a:p>
            <a:pPr eaLnBrk="0" hangingPunct="0"/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结果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Y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放在片内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RAM 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区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03H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（高位），</a:t>
            </a:r>
            <a:r>
              <a:rPr lang="en-US" altLang="zh-CN" sz="2400" b="1" dirty="0">
                <a:latin typeface="黑体" pitchFamily="49" charset="-122"/>
                <a:cs typeface="Times New Roman" pitchFamily="18" charset="0"/>
              </a:rPr>
              <a:t>04H</a:t>
            </a:r>
            <a:r>
              <a:rPr lang="zh-CN" altLang="en-US" sz="2400" b="1" dirty="0">
                <a:latin typeface="黑体" pitchFamily="49" charset="-122"/>
                <a:cs typeface="Times New Roman" pitchFamily="18" charset="0"/>
              </a:rPr>
              <a:t>（低位）单元中。</a:t>
            </a:r>
            <a:endParaRPr lang="zh-CN" altLang="en-US" sz="2400" b="1" dirty="0">
              <a:latin typeface="黑体" pitchFamily="49" charset="-122"/>
            </a:endParaRP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66650" y="2332038"/>
            <a:ext cx="786310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/>
              <a:t>data unsigned char buffer[6] _at_ 0x50;</a:t>
            </a:r>
          </a:p>
          <a:p>
            <a:r>
              <a:rPr lang="en-US" altLang="zh-CN" sz="2400" b="1" dirty="0"/>
              <a:t>data unsigned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sum _at_ 0x03;</a:t>
            </a:r>
          </a:p>
          <a:p>
            <a:r>
              <a:rPr lang="en-US" altLang="zh-CN" sz="2400" b="1" dirty="0"/>
              <a:t>    void main(void)</a:t>
            </a:r>
          </a:p>
          <a:p>
            <a:r>
              <a:rPr lang="en-US" altLang="zh-CN" sz="2400" b="1" dirty="0"/>
              <a:t>    {   </a:t>
            </a:r>
          </a:p>
          <a:p>
            <a:r>
              <a:rPr lang="en-US" altLang="zh-CN" sz="2400" b="1" dirty="0"/>
              <a:t>    unsigned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i=0;</a:t>
            </a:r>
          </a:p>
          <a:p>
            <a:r>
              <a:rPr lang="en-US" altLang="zh-CN" sz="2400" b="1" dirty="0"/>
              <a:t>     sum=0;</a:t>
            </a:r>
          </a:p>
          <a:p>
            <a:r>
              <a:rPr lang="en-US" altLang="zh-CN" sz="2400" b="1" dirty="0"/>
              <a:t>    for(i=0; i&lt;6; i++)  	sum+=buffer[i];</a:t>
            </a:r>
          </a:p>
          <a:p>
            <a:r>
              <a:rPr lang="en-US" altLang="zh-CN" sz="2400" b="1" dirty="0"/>
              <a:t>   while(1);</a:t>
            </a:r>
          </a:p>
          <a:p>
            <a:r>
              <a:rPr lang="en-US" altLang="zh-CN" sz="2400" b="1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049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835696" y="1844824"/>
            <a:ext cx="5256213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CN" sz="2800" b="1" dirty="0"/>
              <a:t>4.1 C51</a:t>
            </a:r>
            <a:r>
              <a:rPr lang="zh-CN" altLang="en-US" sz="2800" b="1" dirty="0"/>
              <a:t>的程序</a:t>
            </a:r>
            <a:r>
              <a:rPr lang="zh-CN" altLang="en-US" sz="2800" b="1" dirty="0" smtClean="0"/>
              <a:t>结构</a:t>
            </a:r>
            <a:endParaRPr lang="zh-CN" altLang="en-US" sz="2400" b="1" dirty="0" smtClean="0"/>
          </a:p>
          <a:p>
            <a:pPr eaLnBrk="1" hangingPunct="1">
              <a:spcBef>
                <a:spcPct val="10000"/>
              </a:spcBef>
            </a:pPr>
            <a:r>
              <a:rPr lang="zh-CN" altLang="en-US" sz="2400" b="1" dirty="0" smtClean="0"/>
              <a:t> </a:t>
            </a:r>
            <a:r>
              <a:rPr lang="en-US" altLang="zh-CN" sz="2800" b="1" dirty="0" smtClean="0"/>
              <a:t>4.2 </a:t>
            </a:r>
            <a:r>
              <a:rPr lang="en-US" altLang="zh-CN" sz="2800" b="1" dirty="0"/>
              <a:t>C51</a:t>
            </a:r>
            <a:r>
              <a:rPr lang="zh-CN" altLang="en-US" sz="2800" b="1" dirty="0"/>
              <a:t>的数据结构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>
                <a:solidFill>
                  <a:srgbClr val="C00000"/>
                </a:solidFill>
              </a:rPr>
              <a:t>4.3 C51</a:t>
            </a:r>
            <a:r>
              <a:rPr lang="zh-CN" altLang="en-US" sz="2800" b="1" dirty="0">
                <a:solidFill>
                  <a:srgbClr val="C00000"/>
                </a:solidFill>
              </a:rPr>
              <a:t>与汇编语言的混合编程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>
                <a:solidFill>
                  <a:srgbClr val="FF0000"/>
                </a:solidFill>
              </a:rPr>
              <a:t>4.4 C51</a:t>
            </a:r>
            <a:r>
              <a:rPr lang="zh-CN" altLang="en-US" sz="2800" b="1" dirty="0">
                <a:solidFill>
                  <a:srgbClr val="FF0000"/>
                </a:solidFill>
              </a:rPr>
              <a:t>仿真开发环境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4.5 C51</a:t>
            </a:r>
            <a:r>
              <a:rPr lang="zh-CN" altLang="en-US" sz="2800" b="1" dirty="0"/>
              <a:t>初步应用编程</a:t>
            </a:r>
            <a:r>
              <a:rPr lang="zh-CN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52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69000" y="6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17073" y="980728"/>
            <a:ext cx="52469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1.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Keil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的编译环境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μVision3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sp>
        <p:nvSpPr>
          <p:cNvPr id="3" name="Rectangle 4"/>
          <p:cNvSpPr>
            <a:spLocks noChangeAspect="1" noChangeArrowheads="1"/>
          </p:cNvSpPr>
          <p:nvPr/>
        </p:nvSpPr>
        <p:spPr bwMode="auto">
          <a:xfrm>
            <a:off x="611560" y="2348880"/>
            <a:ext cx="7428061" cy="198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Keil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是德国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Keil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Software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公司的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单片机开发软件包，是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windows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下的</a:t>
            </a:r>
            <a:r>
              <a:rPr lang="en-US" altLang="zh-CN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uVisoin3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集成开发环境包括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编译器、汇编编译器、连接器、库管理及仿真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调试器。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14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spect="1" noChangeArrowheads="1"/>
          </p:cNvSpPr>
          <p:nvPr/>
        </p:nvSpPr>
        <p:spPr bwMode="auto">
          <a:xfrm>
            <a:off x="592137" y="530928"/>
            <a:ext cx="7959725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uVisoin3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可以通过建立工程文件，将多个不同源程序文件组合起来（包括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.ASM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.C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文件），而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Proteus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中只能有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个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.ASM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源程序。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05" y="1983737"/>
            <a:ext cx="6399263" cy="423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1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spect="1" noChangeArrowheads="1"/>
          </p:cNvSpPr>
          <p:nvPr/>
        </p:nvSpPr>
        <p:spPr bwMode="auto">
          <a:xfrm>
            <a:off x="611188" y="764704"/>
            <a:ext cx="7848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μVision3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的软件界面包括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大组成部分，即菜单工具栏，工程管理窗口，文件窗口和输出窗口。</a:t>
            </a:r>
          </a:p>
        </p:txBody>
      </p:sp>
      <p:grpSp>
        <p:nvGrpSpPr>
          <p:cNvPr id="6148" name="Group 28"/>
          <p:cNvGrpSpPr>
            <a:grpSpLocks/>
          </p:cNvGrpSpPr>
          <p:nvPr/>
        </p:nvGrpSpPr>
        <p:grpSpPr bwMode="auto">
          <a:xfrm>
            <a:off x="2011363" y="1970088"/>
            <a:ext cx="5048250" cy="4171950"/>
            <a:chOff x="1596" y="1329"/>
            <a:chExt cx="3180" cy="2628"/>
          </a:xfrm>
        </p:grpSpPr>
        <p:pic>
          <p:nvPicPr>
            <p:cNvPr id="6151" name="Picture 2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" y="1329"/>
              <a:ext cx="3180" cy="2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22"/>
            <p:cNvSpPr>
              <a:spLocks noChangeArrowheads="1"/>
            </p:cNvSpPr>
            <p:nvPr/>
          </p:nvSpPr>
          <p:spPr bwMode="auto">
            <a:xfrm>
              <a:off x="3495" y="1760"/>
              <a:ext cx="513" cy="1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zh-CN" altLang="en-US" sz="1200">
                  <a:solidFill>
                    <a:srgbClr val="FF0000"/>
                  </a:solidFill>
                </a:rPr>
                <a:t>菜单工具栏</a:t>
              </a:r>
              <a:endParaRPr lang="zh-CN" altLang="en-US" sz="3600"/>
            </a:p>
          </p:txBody>
        </p:sp>
        <p:sp>
          <p:nvSpPr>
            <p:cNvPr id="6153" name="Rectangle 23"/>
            <p:cNvSpPr>
              <a:spLocks noChangeArrowheads="1"/>
            </p:cNvSpPr>
            <p:nvPr/>
          </p:nvSpPr>
          <p:spPr bwMode="auto">
            <a:xfrm>
              <a:off x="1752" y="2155"/>
              <a:ext cx="601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zh-CN" altLang="en-US" sz="1200" dirty="0">
                  <a:solidFill>
                    <a:srgbClr val="FF0000"/>
                  </a:solidFill>
                </a:rPr>
                <a:t>工程管理窗口</a:t>
              </a:r>
              <a:endParaRPr lang="zh-CN" altLang="en-US" sz="3600" dirty="0"/>
            </a:p>
          </p:txBody>
        </p:sp>
        <p:sp>
          <p:nvSpPr>
            <p:cNvPr id="6154" name="Rectangle 24"/>
            <p:cNvSpPr>
              <a:spLocks noChangeArrowheads="1"/>
            </p:cNvSpPr>
            <p:nvPr/>
          </p:nvSpPr>
          <p:spPr bwMode="auto">
            <a:xfrm>
              <a:off x="3355" y="2172"/>
              <a:ext cx="513" cy="1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solidFill>
                    <a:srgbClr val="FF0000"/>
                  </a:solidFill>
                </a:rPr>
                <a:t>文件窗口</a:t>
              </a:r>
              <a:endParaRPr lang="zh-CN" altLang="en-US" sz="3600"/>
            </a:p>
          </p:txBody>
        </p:sp>
        <p:sp>
          <p:nvSpPr>
            <p:cNvPr id="6155" name="Rectangle 25"/>
            <p:cNvSpPr>
              <a:spLocks noChangeArrowheads="1"/>
            </p:cNvSpPr>
            <p:nvPr/>
          </p:nvSpPr>
          <p:spPr bwMode="auto">
            <a:xfrm>
              <a:off x="3010" y="3085"/>
              <a:ext cx="513" cy="1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solidFill>
                    <a:srgbClr val="FF0000"/>
                  </a:solidFill>
                </a:rPr>
                <a:t>输出窗口</a:t>
              </a:r>
              <a:endParaRPr lang="zh-CN" altLang="en-US" sz="3600"/>
            </a:p>
          </p:txBody>
        </p:sp>
      </p:grpSp>
      <p:sp>
        <p:nvSpPr>
          <p:cNvPr id="6149" name="Rectangle 26"/>
          <p:cNvSpPr>
            <a:spLocks noChangeArrowheads="1"/>
          </p:cNvSpPr>
          <p:nvPr/>
        </p:nvSpPr>
        <p:spPr bwMode="auto">
          <a:xfrm>
            <a:off x="0" y="1928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  <p:sp>
        <p:nvSpPr>
          <p:cNvPr id="6150" name="Rectangle 27"/>
          <p:cNvSpPr>
            <a:spLocks noChangeArrowheads="1"/>
          </p:cNvSpPr>
          <p:nvPr/>
        </p:nvSpPr>
        <p:spPr bwMode="auto">
          <a:xfrm>
            <a:off x="0" y="1928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t="13605" r="79109" b="35909"/>
          <a:stretch>
            <a:fillRect/>
          </a:stretch>
        </p:blipFill>
        <p:spPr bwMode="auto">
          <a:xfrm>
            <a:off x="4637088" y="1277938"/>
            <a:ext cx="2909887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977900" y="1814513"/>
            <a:ext cx="3409950" cy="319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工程管理窗口用于管理</a:t>
            </a: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工程文件目录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，它由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个子窗口组成：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文件窗口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，寄存器窗口，帮助窗口，函数窗口，模版窗口。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984250" y="1204913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工程管理窗口：</a:t>
            </a:r>
          </a:p>
        </p:txBody>
      </p:sp>
    </p:spTree>
    <p:extLst>
      <p:ext uri="{BB962C8B-B14F-4D97-AF65-F5344CB8AC3E}">
        <p14:creationId xmlns:p14="http://schemas.microsoft.com/office/powerpoint/2010/main" val="15363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63173" r="700" b="543"/>
          <a:stretch>
            <a:fillRect/>
          </a:stretch>
        </p:blipFill>
        <p:spPr bwMode="auto">
          <a:xfrm>
            <a:off x="1233488" y="2689225"/>
            <a:ext cx="6610350" cy="2817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683568" y="692696"/>
            <a:ext cx="793464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输出窗口：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输出窗口用于编译过程中的信息交互作用，由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个子窗口组成：</a:t>
            </a:r>
            <a:r>
              <a:rPr lang="zh-CN" altLang="en-US" sz="28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编译窗口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，命令窗口，搜寻窗口。</a:t>
            </a:r>
          </a:p>
        </p:txBody>
      </p:sp>
    </p:spTree>
    <p:extLst>
      <p:ext uri="{BB962C8B-B14F-4D97-AF65-F5344CB8AC3E}">
        <p14:creationId xmlns:p14="http://schemas.microsoft.com/office/powerpoint/2010/main" val="9088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t="2415" r="5794" b="12854"/>
          <a:stretch>
            <a:fillRect/>
          </a:stretch>
        </p:blipFill>
        <p:spPr bwMode="auto">
          <a:xfrm>
            <a:off x="4939015" y="2146415"/>
            <a:ext cx="4183063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1362" y="260648"/>
            <a:ext cx="512762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信息窗口：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观察窗口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Watch &amp; Call Stack Windows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输出窗口（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Output Windows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存储器窗口（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Memory Window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反汇编窗口（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Dissambly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Window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串行窗口（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Serial Window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3980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501153" y="1268760"/>
            <a:ext cx="79867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建立工程→输入源程序→添加源程序→ </a:t>
            </a:r>
            <a:r>
              <a:rPr lang="en-US" altLang="en-US" sz="2400" b="1" dirty="0">
                <a:latin typeface="楷体" pitchFamily="49" charset="-122"/>
                <a:ea typeface="楷体" pitchFamily="49" charset="-122"/>
              </a:rPr>
              <a:t>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工程设置</a:t>
            </a:r>
            <a:r>
              <a:rPr lang="en-US" altLang="en-US" sz="2400" b="1" dirty="0">
                <a:latin typeface="楷体" pitchFamily="49" charset="-122"/>
                <a:ea typeface="楷体" pitchFamily="49" charset="-122"/>
              </a:rPr>
              <a:t>】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→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编译源程序→</a:t>
            </a:r>
            <a:r>
              <a:rPr lang="en-US" altLang="en-US" sz="2400" b="1" dirty="0">
                <a:latin typeface="楷体" pitchFamily="49" charset="-122"/>
                <a:ea typeface="楷体" pitchFamily="49" charset="-122"/>
              </a:rPr>
              <a:t>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动态调试 </a:t>
            </a:r>
            <a:r>
              <a:rPr lang="en-US" altLang="en-US" sz="2400" b="1" dirty="0">
                <a:latin typeface="楷体" pitchFamily="49" charset="-122"/>
                <a:ea typeface="楷体" pitchFamily="49" charset="-122"/>
              </a:rPr>
              <a:t>】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→ 运行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67544" y="548680"/>
            <a:ext cx="5105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6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6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600" b="1" dirty="0" err="1" smtClean="0">
                <a:latin typeface="楷体" pitchFamily="49" charset="-122"/>
                <a:ea typeface="楷体" pitchFamily="49" charset="-122"/>
              </a:rPr>
              <a:t>μVision</a:t>
            </a:r>
            <a:r>
              <a:rPr lang="zh-CN" altLang="en-US" sz="2600" b="1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600" b="1" dirty="0">
                <a:latin typeface="楷体" pitchFamily="49" charset="-122"/>
                <a:ea typeface="楷体" pitchFamily="49" charset="-122"/>
              </a:rPr>
              <a:t>基本使用方法</a:t>
            </a:r>
          </a:p>
        </p:txBody>
      </p:sp>
      <p:pic>
        <p:nvPicPr>
          <p:cNvPr id="286725" name="Picture 5" descr="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t="28853" r="38045" b="22978"/>
          <a:stretch>
            <a:fillRect/>
          </a:stretch>
        </p:blipFill>
        <p:spPr bwMode="auto">
          <a:xfrm>
            <a:off x="842963" y="2849563"/>
            <a:ext cx="3825875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6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b="2316"/>
          <a:stretch>
            <a:fillRect/>
          </a:stretch>
        </p:blipFill>
        <p:spPr bwMode="auto">
          <a:xfrm>
            <a:off x="4716463" y="2413000"/>
            <a:ext cx="4079875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7" name="Rectangle 4"/>
          <p:cNvSpPr>
            <a:spLocks noChangeAspect="1" noChangeArrowheads="1"/>
          </p:cNvSpPr>
          <p:nvPr/>
        </p:nvSpPr>
        <p:spPr bwMode="auto">
          <a:xfrm>
            <a:off x="592138" y="2360613"/>
            <a:ext cx="7777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举例：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LED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闪烁控制功能</a:t>
            </a:r>
          </a:p>
        </p:txBody>
      </p:sp>
    </p:spTree>
    <p:extLst>
      <p:ext uri="{BB962C8B-B14F-4D97-AF65-F5344CB8AC3E}">
        <p14:creationId xmlns:p14="http://schemas.microsoft.com/office/powerpoint/2010/main" val="14558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6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3" grpId="0"/>
      <p:bldP spid="2867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11188" y="702003"/>
            <a:ext cx="2824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）建立工程 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44538" y="1220788"/>
            <a:ext cx="79168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点击“</a:t>
            </a:r>
            <a:r>
              <a:rPr lang="en-US" altLang="zh-CN" sz="2800" b="1">
                <a:latin typeface="楷体" pitchFamily="49" charset="-122"/>
                <a:ea typeface="楷体" pitchFamily="49" charset="-122"/>
              </a:rPr>
              <a:t>Project-&gt;New Project… ”</a:t>
            </a: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菜单，在编缉框中输入一个名字（设为</a:t>
            </a:r>
            <a:r>
              <a:rPr lang="en-US" altLang="zh-CN" sz="2800" b="1">
                <a:latin typeface="楷体" pitchFamily="49" charset="-122"/>
                <a:ea typeface="楷体" pitchFamily="49" charset="-122"/>
              </a:rPr>
              <a:t>exam1</a:t>
            </a:r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），无需扩展名。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9770" r="32135" b="14729"/>
          <a:stretch>
            <a:fillRect/>
          </a:stretch>
        </p:blipFill>
        <p:spPr bwMode="auto">
          <a:xfrm>
            <a:off x="774700" y="2325688"/>
            <a:ext cx="4446588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3335338"/>
            <a:ext cx="4929188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58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651" name="Text Box 3"/>
          <p:cNvSpPr txBox="1">
            <a:spLocks noChangeArrowheads="1"/>
          </p:cNvSpPr>
          <p:nvPr/>
        </p:nvSpPr>
        <p:spPr bwMode="auto">
          <a:xfrm>
            <a:off x="2124075" y="1989138"/>
            <a:ext cx="5256213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CN" sz="2800" b="1" dirty="0">
                <a:solidFill>
                  <a:srgbClr val="CC0000"/>
                </a:solidFill>
              </a:rPr>
              <a:t>4.1 C51</a:t>
            </a:r>
            <a:r>
              <a:rPr lang="zh-CN" altLang="en-US" sz="2800" b="1" dirty="0">
                <a:solidFill>
                  <a:srgbClr val="CC0000"/>
                </a:solidFill>
              </a:rPr>
              <a:t>的程序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结构</a:t>
            </a:r>
            <a:endParaRPr lang="zh-CN" altLang="en-US" sz="2400" b="1" dirty="0" smtClean="0"/>
          </a:p>
          <a:p>
            <a:pPr eaLnBrk="1" hangingPunct="1">
              <a:spcBef>
                <a:spcPct val="10000"/>
              </a:spcBef>
            </a:pPr>
            <a:r>
              <a:rPr lang="zh-CN" altLang="en-US" sz="2400" b="1" dirty="0" smtClean="0"/>
              <a:t> </a:t>
            </a:r>
            <a:r>
              <a:rPr lang="en-US" altLang="zh-CN" sz="2800" b="1" dirty="0" smtClean="0"/>
              <a:t>4.2 </a:t>
            </a:r>
            <a:r>
              <a:rPr lang="en-US" altLang="zh-CN" sz="2800" b="1" dirty="0"/>
              <a:t>C51</a:t>
            </a:r>
            <a:r>
              <a:rPr lang="zh-CN" altLang="en-US" sz="2800" b="1" dirty="0"/>
              <a:t>的数据结构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4.3 C51</a:t>
            </a:r>
            <a:r>
              <a:rPr lang="zh-CN" altLang="en-US" sz="2800" b="1" dirty="0"/>
              <a:t>与汇编语言的混合编程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4.4 C51</a:t>
            </a:r>
            <a:r>
              <a:rPr lang="zh-CN" altLang="en-US" sz="2800" b="1" dirty="0"/>
              <a:t>仿真开发环境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4.5 C51</a:t>
            </a:r>
            <a:r>
              <a:rPr lang="zh-CN" altLang="en-US" sz="2800" b="1" dirty="0"/>
              <a:t>初步应用编程</a:t>
            </a:r>
            <a:r>
              <a:rPr lang="zh-CN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7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0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39552" y="836940"/>
            <a:ext cx="63289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选择目标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Intel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系列的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80C51BH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 </a:t>
            </a:r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635125"/>
            <a:ext cx="5962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931988"/>
            <a:ext cx="5962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8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4802188"/>
            <a:ext cx="5000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7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448468" y="692696"/>
            <a:ext cx="82962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）输入源程序</a:t>
            </a:r>
          </a:p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点击新建文件按钮打开一个新的文本编缉窗口</a:t>
            </a:r>
          </a:p>
        </p:txBody>
      </p:sp>
      <p:pic>
        <p:nvPicPr>
          <p:cNvPr id="1434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1984375"/>
            <a:ext cx="4894263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8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2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30779"/>
            <a:ext cx="53927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323528" y="476672"/>
            <a:ext cx="82962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输入程序源代码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程序</a:t>
            </a:r>
            <a:r>
              <a:rPr lang="zh-CN" altLang="en-US" sz="2800" b="1" dirty="0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以</a:t>
            </a: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*</a:t>
            </a:r>
            <a:r>
              <a:rPr lang="en-US" altLang="zh-CN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.c</a:t>
            </a: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保存该</a:t>
            </a:r>
            <a:r>
              <a:rPr lang="zh-CN" altLang="en-US" sz="2800" b="1" dirty="0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文件，汇编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程序</a:t>
            </a: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以*</a:t>
            </a:r>
            <a:r>
              <a:rPr lang="en-US" altLang="zh-CN" sz="2800" b="1" dirty="0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lang="en-US" altLang="zh-CN" sz="2800" b="1" dirty="0" err="1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asm</a:t>
            </a:r>
            <a:r>
              <a:rPr lang="zh-CN" altLang="en-US" sz="2800" b="1" dirty="0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保存</a:t>
            </a: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该文件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 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942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2105025"/>
            <a:ext cx="5418138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5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828800"/>
            <a:ext cx="6124575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95536" y="332656"/>
            <a:ext cx="840970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）添加源程序 （右击“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Source Group1” →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点击“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Add file to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Group”Source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Group1” →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添加生成的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.c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文件）</a:t>
            </a:r>
          </a:p>
        </p:txBody>
      </p:sp>
      <p:pic>
        <p:nvPicPr>
          <p:cNvPr id="323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1" t="28815" r="39767" b="34625"/>
          <a:stretch>
            <a:fillRect/>
          </a:stretch>
        </p:blipFill>
        <p:spPr bwMode="auto">
          <a:xfrm>
            <a:off x="2422525" y="2884488"/>
            <a:ext cx="3125788" cy="278606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7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3778250"/>
            <a:ext cx="42195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3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5364163" y="404813"/>
            <a:ext cx="35099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1600"/>
              <a:t>第</a:t>
            </a:r>
            <a:r>
              <a:rPr lang="en-US" altLang="zh-CN" sz="1600"/>
              <a:t>4</a:t>
            </a:r>
            <a:r>
              <a:rPr lang="zh-CN" altLang="en-US" sz="1600"/>
              <a:t>章</a:t>
            </a:r>
            <a:r>
              <a:rPr lang="zh-CN" altLang="en-US" sz="1600" b="1"/>
              <a:t>单片机的</a:t>
            </a:r>
            <a:r>
              <a:rPr lang="en-US" altLang="zh-CN" sz="1600" b="1"/>
              <a:t>C51</a:t>
            </a:r>
            <a:r>
              <a:rPr lang="zh-CN" altLang="en-US" sz="1600" b="1"/>
              <a:t>语言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5536" y="403348"/>
            <a:ext cx="7208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）工程设置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1" t="8806" r="16185" b="25244"/>
          <a:stretch>
            <a:fillRect/>
          </a:stretch>
        </p:blipFill>
        <p:spPr bwMode="auto">
          <a:xfrm>
            <a:off x="865188" y="2359025"/>
            <a:ext cx="5373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461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3140075"/>
            <a:ext cx="4489450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107504" y="1196752"/>
            <a:ext cx="89289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右击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Project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窗口的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Target 1→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选择“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Project-&gt;Option for target ‘target 1’” →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工程设置对话框 </a:t>
            </a:r>
          </a:p>
        </p:txBody>
      </p:sp>
    </p:spTree>
    <p:extLst>
      <p:ext uri="{BB962C8B-B14F-4D97-AF65-F5344CB8AC3E}">
        <p14:creationId xmlns:p14="http://schemas.microsoft.com/office/powerpoint/2010/main" val="4772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3528" y="692696"/>
            <a:ext cx="87484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设置对话框中的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OutPut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页面 （勾选“ 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Creat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Hex file”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824038"/>
            <a:ext cx="5988050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Line 8"/>
          <p:cNvSpPr>
            <a:spLocks noChangeShapeType="1"/>
          </p:cNvSpPr>
          <p:nvPr/>
        </p:nvSpPr>
        <p:spPr bwMode="auto">
          <a:xfrm flipV="1">
            <a:off x="1035050" y="3536950"/>
            <a:ext cx="793750" cy="2968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Line 8"/>
          <p:cNvSpPr>
            <a:spLocks noChangeShapeType="1"/>
          </p:cNvSpPr>
          <p:nvPr/>
        </p:nvSpPr>
        <p:spPr bwMode="auto">
          <a:xfrm flipV="1">
            <a:off x="1741488" y="2303463"/>
            <a:ext cx="793750" cy="2968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8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859692" y="842829"/>
            <a:ext cx="73136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设置对话框中的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Debug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页面 （选中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Use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和下拉框“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PROTEUS VSM MONITOR …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”） </a:t>
            </a: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1928813"/>
            <a:ext cx="5962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Line 6"/>
          <p:cNvSpPr>
            <a:spLocks noChangeShapeType="1"/>
          </p:cNvSpPr>
          <p:nvPr/>
        </p:nvSpPr>
        <p:spPr bwMode="auto">
          <a:xfrm flipH="1" flipV="1">
            <a:off x="4616450" y="2643188"/>
            <a:ext cx="571500" cy="6048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2" name="Line 7"/>
          <p:cNvSpPr>
            <a:spLocks noChangeShapeType="1"/>
          </p:cNvSpPr>
          <p:nvPr/>
        </p:nvSpPr>
        <p:spPr bwMode="auto">
          <a:xfrm flipH="1" flipV="1">
            <a:off x="5751513" y="2652713"/>
            <a:ext cx="571500" cy="6048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 flipH="1" flipV="1">
            <a:off x="6149975" y="2384425"/>
            <a:ext cx="571500" cy="6048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4325" y="332656"/>
            <a:ext cx="716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）编译源程序（形成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hex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文件）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62138"/>
            <a:ext cx="55610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4"/>
          <a:stretch>
            <a:fillRect/>
          </a:stretch>
        </p:blipFill>
        <p:spPr bwMode="auto">
          <a:xfrm>
            <a:off x="1141413" y="3727450"/>
            <a:ext cx="7332662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030288" y="1344941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点击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F7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或工具按钮启动编译、连接功能。</a:t>
            </a:r>
          </a:p>
        </p:txBody>
      </p:sp>
      <p:sp>
        <p:nvSpPr>
          <p:cNvPr id="326663" name="Rectangle 7"/>
          <p:cNvSpPr>
            <a:spLocks noChangeArrowheads="1"/>
          </p:cNvSpPr>
          <p:nvPr/>
        </p:nvSpPr>
        <p:spPr bwMode="auto">
          <a:xfrm>
            <a:off x="1173163" y="3143578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完成后将在命令窗口中显示编译结果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2219325" y="2357438"/>
            <a:ext cx="157163" cy="352425"/>
          </a:xfrm>
          <a:prstGeom prst="upArrow">
            <a:avLst>
              <a:gd name="adj1" fmla="val 50000"/>
              <a:gd name="adj2" fmla="val 560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20489" name="AutoShape 9"/>
          <p:cNvSpPr>
            <a:spLocks noChangeArrowheads="1"/>
          </p:cNvSpPr>
          <p:nvPr/>
        </p:nvSpPr>
        <p:spPr bwMode="auto">
          <a:xfrm>
            <a:off x="1841500" y="2357438"/>
            <a:ext cx="157163" cy="352425"/>
          </a:xfrm>
          <a:prstGeom prst="upArrow">
            <a:avLst>
              <a:gd name="adj1" fmla="val 50000"/>
              <a:gd name="adj2" fmla="val 560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295946" name="Line 14"/>
          <p:cNvSpPr>
            <a:spLocks noChangeShapeType="1"/>
          </p:cNvSpPr>
          <p:nvPr/>
        </p:nvSpPr>
        <p:spPr bwMode="auto">
          <a:xfrm flipH="1">
            <a:off x="5280025" y="3986213"/>
            <a:ext cx="736600" cy="3429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6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63" grpId="0"/>
      <p:bldP spid="2959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631950"/>
            <a:ext cx="5994400" cy="44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23528" y="791230"/>
            <a:ext cx="8407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若有语法错误，双击出错提示可指出错误所在行号</a:t>
            </a:r>
          </a:p>
        </p:txBody>
      </p:sp>
    </p:spTree>
    <p:extLst>
      <p:ext uri="{BB962C8B-B14F-4D97-AF65-F5344CB8AC3E}">
        <p14:creationId xmlns:p14="http://schemas.microsoft.com/office/powerpoint/2010/main" val="36132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5364163" y="404813"/>
            <a:ext cx="35099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1600"/>
              <a:t>第</a:t>
            </a:r>
            <a:r>
              <a:rPr lang="en-US" altLang="zh-CN" sz="1600"/>
              <a:t>4</a:t>
            </a:r>
            <a:r>
              <a:rPr lang="zh-CN" altLang="en-US" sz="1600"/>
              <a:t>章</a:t>
            </a:r>
            <a:r>
              <a:rPr lang="zh-CN" altLang="en-US" sz="1600" b="1"/>
              <a:t>单片机的</a:t>
            </a:r>
            <a:r>
              <a:rPr lang="en-US" altLang="zh-CN" sz="1600" b="1"/>
              <a:t>C51</a:t>
            </a:r>
            <a:r>
              <a:rPr lang="zh-CN" altLang="en-US" sz="1600" b="1"/>
              <a:t>语言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698498" y="917614"/>
            <a:ext cx="80438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、将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Keil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编译形成的*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.hex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文件加载到*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.DSN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文件中，通过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proteus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控制仿真运行（无法在运行过程中进行调试）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2290763"/>
            <a:ext cx="4243388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3"/>
          <p:cNvSpPr txBox="1">
            <a:spLocks noChangeArrowheads="1"/>
          </p:cNvSpPr>
          <p:nvPr/>
        </p:nvSpPr>
        <p:spPr bwMode="auto">
          <a:xfrm>
            <a:off x="400904" y="364759"/>
            <a:ext cx="7875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程序运行的两种方法：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5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50043" y="476672"/>
            <a:ext cx="83169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4638" lvl="1" eaLnBrk="1" hangingPunct="1">
              <a:spcBef>
                <a:spcPct val="4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系列单片机设计的一种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语言，其特点：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55638" y="5229200"/>
            <a:ext cx="77057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语言已成为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51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系列单片机程序开发的主流软件方法。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124048" y="1556792"/>
            <a:ext cx="9001696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27063" lvl="2" indent="-268288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结构化语言，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代码紧凑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效率可与汇编语言媲美</a:t>
            </a:r>
          </a:p>
          <a:p>
            <a:pPr marL="627063" lvl="2" indent="-268288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接近自然 语言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程序可读性强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易于调试、维护</a:t>
            </a:r>
          </a:p>
          <a:p>
            <a:pPr marL="627063" lvl="2" indent="-268288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库函数丰富，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编程工作量小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产品开发周期短</a:t>
            </a:r>
          </a:p>
          <a:p>
            <a:pPr marL="627063" lvl="2" indent="-268288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机器级控制能力，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功能很强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适合于嵌入式系统开发</a:t>
            </a:r>
          </a:p>
          <a:p>
            <a:pPr marL="627063" lvl="2" indent="-268288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与汇编指令无关，</a:t>
            </a:r>
            <a:r>
              <a:rPr lang="zh-CN" altLang="en-US" sz="2800" b="1" dirty="0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易于掌握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在单片机基础上上手快</a:t>
            </a:r>
          </a:p>
        </p:txBody>
      </p:sp>
    </p:spTree>
    <p:extLst>
      <p:ext uri="{BB962C8B-B14F-4D97-AF65-F5344CB8AC3E}">
        <p14:creationId xmlns:p14="http://schemas.microsoft.com/office/powerpoint/2010/main" val="28015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96875" y="359658"/>
            <a:ext cx="81661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、在</a:t>
            </a:r>
            <a:r>
              <a:rPr lang="en-US" altLang="zh-CN" sz="2800" b="1" dirty="0" err="1">
                <a:latin typeface="楷体" pitchFamily="49" charset="-122"/>
                <a:ea typeface="楷体" pitchFamily="49" charset="-122"/>
              </a:rPr>
              <a:t>Keil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软件里控制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Proteus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仿真运行（可以在运行过程中进行调试）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430463"/>
            <a:ext cx="3963987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2425700"/>
            <a:ext cx="4367213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51520" y="1470602"/>
            <a:ext cx="89766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步骤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：下载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（    ）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→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运行（    ）→停止（   ）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355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1" t="9178" r="20491" b="86377"/>
          <a:stretch>
            <a:fillRect/>
          </a:stretch>
        </p:blipFill>
        <p:spPr bwMode="auto">
          <a:xfrm>
            <a:off x="2555776" y="1450677"/>
            <a:ext cx="5175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8698" r="83218" b="12718"/>
          <a:stretch>
            <a:fillRect/>
          </a:stretch>
        </p:blipFill>
        <p:spPr bwMode="auto">
          <a:xfrm>
            <a:off x="5213732" y="1536734"/>
            <a:ext cx="493713" cy="44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t="15572" r="88928" b="80109"/>
          <a:stretch>
            <a:fillRect/>
          </a:stretch>
        </p:blipFill>
        <p:spPr bwMode="auto">
          <a:xfrm>
            <a:off x="7662004" y="1504975"/>
            <a:ext cx="460375" cy="430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483853" y="578833"/>
            <a:ext cx="58839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(6)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一般调试过程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4" t="8479" r="20380" b="85959"/>
          <a:stretch>
            <a:fillRect/>
          </a:stretch>
        </p:blipFill>
        <p:spPr bwMode="auto">
          <a:xfrm>
            <a:off x="6081253" y="1355727"/>
            <a:ext cx="573088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866775" y="1355727"/>
            <a:ext cx="7686675" cy="276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①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启动调试过程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——Ctrl+F5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         、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 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    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Debug-&gt;Start/Stop Debug Session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②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开始调试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详见下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页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ct val="30000"/>
              </a:spcBef>
            </a:pP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③ 结束调试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——    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Debug-&gt;Stop Running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lum bright="-4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24298" r="83539" b="70000"/>
          <a:stretch>
            <a:fillRect/>
          </a:stretch>
        </p:blipFill>
        <p:spPr bwMode="auto">
          <a:xfrm>
            <a:off x="3871004" y="3625849"/>
            <a:ext cx="5111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5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078163"/>
            <a:ext cx="64103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012825" y="1997075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>
                <a:solidFill>
                  <a:srgbClr val="CC0000"/>
                </a:solidFill>
              </a:rPr>
              <a:t>调试工具栏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065213" y="2562225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 sz="2000"/>
              <a:t>复位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3514725" y="1843088"/>
            <a:ext cx="7270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000"/>
              <a:t>运行到光标行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3082925" y="3841750"/>
            <a:ext cx="8572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000"/>
              <a:t>执行完当前子程序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2795588" y="2157413"/>
            <a:ext cx="7175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000"/>
              <a:t>过程单步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2311400" y="379095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/>
              <a:t>单步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1931988" y="2560638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/>
              <a:t>停止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541463" y="3789363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/>
              <a:t>运行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2260600" y="2900363"/>
            <a:ext cx="52388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1385888" y="2900363"/>
            <a:ext cx="52387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1935163" y="3592513"/>
            <a:ext cx="52387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2600325" y="3578225"/>
            <a:ext cx="52388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319463" y="3617913"/>
            <a:ext cx="52387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>
            <a:off x="2940050" y="2860675"/>
            <a:ext cx="103188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3594100" y="2887663"/>
            <a:ext cx="103188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61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1" t="12187" r="39650" b="22296"/>
          <a:stretch>
            <a:fillRect/>
          </a:stretch>
        </p:blipFill>
        <p:spPr bwMode="auto">
          <a:xfrm>
            <a:off x="4810125" y="1436688"/>
            <a:ext cx="2682875" cy="4992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5753100" y="93980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>
                <a:solidFill>
                  <a:srgbClr val="CC0000"/>
                </a:solidFill>
              </a:rPr>
              <a:t>调试菜单栏</a:t>
            </a: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7789863" y="2441575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zh-CN" altLang="en-US">
                <a:solidFill>
                  <a:srgbClr val="CC0000"/>
                </a:solidFill>
              </a:rPr>
              <a:t>快捷键</a:t>
            </a:r>
          </a:p>
        </p:txBody>
      </p:sp>
      <p:sp>
        <p:nvSpPr>
          <p:cNvPr id="25622" name="AutoShape 22"/>
          <p:cNvSpPr>
            <a:spLocks/>
          </p:cNvSpPr>
          <p:nvPr/>
        </p:nvSpPr>
        <p:spPr bwMode="auto">
          <a:xfrm>
            <a:off x="7589838" y="1881188"/>
            <a:ext cx="207962" cy="1581150"/>
          </a:xfrm>
          <a:prstGeom prst="rightBrace">
            <a:avLst>
              <a:gd name="adj1" fmla="val 63359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>
            <a:off x="4038600" y="3605213"/>
            <a:ext cx="52388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3841750" y="3852863"/>
            <a:ext cx="8572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000"/>
              <a:t>指向下条运行行</a:t>
            </a:r>
          </a:p>
        </p:txBody>
      </p:sp>
    </p:spTree>
    <p:extLst>
      <p:ext uri="{BB962C8B-B14F-4D97-AF65-F5344CB8AC3E}">
        <p14:creationId xmlns:p14="http://schemas.microsoft.com/office/powerpoint/2010/main" val="23025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69875" y="616852"/>
            <a:ext cx="882967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基本调试手段：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、运行到光标行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从当前行运行到光标所在行（</a:t>
            </a:r>
            <a:r>
              <a:rPr lang="en-US" altLang="zh-CN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Ctrl+F10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、严格单步运行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遇到函数时亦单步进行（</a:t>
            </a:r>
            <a:r>
              <a:rPr lang="en-US" altLang="zh-CN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F11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、跨函数单步运行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遇到函数时将其视作一行语句（</a:t>
            </a:r>
            <a:r>
              <a:rPr lang="en-US" altLang="zh-CN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F10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、断点运行 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全速运行到断点行停止（</a:t>
            </a:r>
            <a:r>
              <a:rPr lang="zh-CN" altLang="en-US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双击设置</a:t>
            </a:r>
            <a:r>
              <a:rPr lang="en-US" altLang="zh-CN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解除断点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、监视输出端口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打开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窗口 （</a:t>
            </a:r>
            <a:r>
              <a:rPr lang="en-US" altLang="zh-CN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Peripherals-&gt;I/O-Ports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）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、监视运行变量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打开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Watch#1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窗口（</a:t>
            </a:r>
            <a:r>
              <a:rPr lang="zh-CN" altLang="en-US" sz="2400" b="1">
                <a:solidFill>
                  <a:srgbClr val="CC0000"/>
                </a:solidFill>
                <a:latin typeface="楷体" pitchFamily="49" charset="-122"/>
                <a:ea typeface="楷体" pitchFamily="49" charset="-122"/>
              </a:rPr>
              <a:t>点击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         ）</a:t>
            </a:r>
          </a:p>
          <a:p>
            <a:pPr eaLnBrk="1" hangingPunct="1">
              <a:spcBef>
                <a:spcPct val="25000"/>
              </a:spcBef>
            </a:pP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      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……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2" t="14156" r="66118" b="81860"/>
          <a:stretch>
            <a:fillRect/>
          </a:stretch>
        </p:blipFill>
        <p:spPr bwMode="auto">
          <a:xfrm>
            <a:off x="6575425" y="3493402"/>
            <a:ext cx="4333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413250"/>
            <a:ext cx="27924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63757" r="39415" b="4933"/>
          <a:stretch>
            <a:fillRect/>
          </a:stretch>
        </p:blipFill>
        <p:spPr bwMode="auto">
          <a:xfrm>
            <a:off x="4930775" y="4419600"/>
            <a:ext cx="3144838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6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39725" y="1017588"/>
            <a:ext cx="85344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31838" lvl="1" indent="-457200" algn="just" eaLnBrk="1" hangingPunct="1">
              <a:spcBef>
                <a:spcPct val="20000"/>
              </a:spcBef>
            </a:pP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C51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与标准</a:t>
            </a:r>
            <a:r>
              <a:rPr lang="en-US" altLang="zh-CN" sz="32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语言对比</a:t>
            </a:r>
          </a:p>
          <a:p>
            <a:pPr marL="731838" lvl="1" indent="-457200" algn="just" eaLnBrk="1" hangingPunct="1">
              <a:spcBef>
                <a:spcPct val="25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相同之处</a:t>
            </a:r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：语法规则、程序结构、编程方法</a:t>
            </a:r>
          </a:p>
        </p:txBody>
      </p:sp>
      <p:pic>
        <p:nvPicPr>
          <p:cNvPr id="239635" name="Picture 2" descr="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t="28853" r="38045" b="27113"/>
          <a:stretch>
            <a:fillRect/>
          </a:stretch>
        </p:blipFill>
        <p:spPr bwMode="auto">
          <a:xfrm>
            <a:off x="782638" y="2368550"/>
            <a:ext cx="45434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37" name="Text Box 21"/>
          <p:cNvSpPr txBox="1">
            <a:spLocks noChangeArrowheads="1"/>
          </p:cNvSpPr>
          <p:nvPr/>
        </p:nvSpPr>
        <p:spPr bwMode="auto">
          <a:xfrm>
            <a:off x="5561013" y="2635250"/>
            <a:ext cx="2373312" cy="287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/>
              <a:t>;</a:t>
            </a:r>
            <a:r>
              <a:rPr lang="zh-CN" altLang="en-US" sz="1400"/>
              <a:t>汇编程序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400"/>
              <a:t>LOOP:   CLR  P1.0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400"/>
              <a:t>              ACALL DEL50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400"/>
              <a:t>              SETB  P1.0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400"/>
              <a:t>              SJMP  LOOP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zh-CN" sz="1400"/>
              <a:t>DEL50: MOV R7,#200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zh-CN" sz="1400"/>
              <a:t>DEL1:   MOV R6,#125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zh-CN" sz="1400"/>
              <a:t>              DJNZ R6,$</a:t>
            </a:r>
            <a:endParaRPr lang="zh-CN" altLang="pt-BR" sz="1400"/>
          </a:p>
          <a:p>
            <a:pPr eaLnBrk="1" hangingPunct="1">
              <a:spcBef>
                <a:spcPct val="20000"/>
              </a:spcBef>
            </a:pPr>
            <a:r>
              <a:rPr lang="pt-BR" altLang="zh-CN" sz="1400"/>
              <a:t>              DJNZ R7,DEL1</a:t>
            </a:r>
            <a:endParaRPr lang="zh-CN" altLang="pt-BR" sz="1400"/>
          </a:p>
          <a:p>
            <a:pPr eaLnBrk="1" hangingPunct="1">
              <a:spcBef>
                <a:spcPct val="20000"/>
              </a:spcBef>
            </a:pPr>
            <a:r>
              <a:rPr lang="pt-BR" altLang="zh-CN" sz="1400"/>
              <a:t>              RET</a:t>
            </a:r>
            <a:endParaRPr lang="en-US" altLang="zh-CN" sz="1400"/>
          </a:p>
          <a:p>
            <a:pPr eaLnBrk="1" hangingPunct="1">
              <a:spcBef>
                <a:spcPct val="20000"/>
              </a:spcBef>
            </a:pPr>
            <a:r>
              <a:rPr lang="en-US" altLang="zh-CN" sz="1400"/>
              <a:t>              END</a:t>
            </a:r>
          </a:p>
        </p:txBody>
      </p:sp>
    </p:spTree>
    <p:extLst>
      <p:ext uri="{BB962C8B-B14F-4D97-AF65-F5344CB8AC3E}">
        <p14:creationId xmlns:p14="http://schemas.microsoft.com/office/powerpoint/2010/main" val="68398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b="2316"/>
          <a:stretch>
            <a:fillRect/>
          </a:stretch>
        </p:blipFill>
        <p:spPr bwMode="auto">
          <a:xfrm>
            <a:off x="2916238" y="1268413"/>
            <a:ext cx="5327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900113" y="1196975"/>
            <a:ext cx="2016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CC0000"/>
                </a:solidFill>
              </a:rPr>
              <a:t>预处理命令</a:t>
            </a:r>
            <a:r>
              <a:rPr lang="en-US" altLang="zh-CN" sz="1800">
                <a:solidFill>
                  <a:srgbClr val="CC0000"/>
                </a:solidFill>
              </a:rPr>
              <a:t>---------</a:t>
            </a:r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900113" y="1484313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CC0000"/>
                </a:solidFill>
              </a:rPr>
              <a:t>函数说明</a:t>
            </a:r>
            <a:r>
              <a:rPr lang="en-US" altLang="zh-CN" sz="1800">
                <a:solidFill>
                  <a:srgbClr val="CC0000"/>
                </a:solidFill>
              </a:rPr>
              <a:t>------------</a:t>
            </a:r>
          </a:p>
        </p:txBody>
      </p:sp>
      <p:sp>
        <p:nvSpPr>
          <p:cNvPr id="275462" name="Text Box 6"/>
          <p:cNvSpPr txBox="1">
            <a:spLocks noChangeArrowheads="1"/>
          </p:cNvSpPr>
          <p:nvPr/>
        </p:nvSpPr>
        <p:spPr bwMode="auto">
          <a:xfrm>
            <a:off x="900113" y="1773238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CC0000"/>
                </a:solidFill>
              </a:rPr>
              <a:t>全局变量定义</a:t>
            </a:r>
            <a:r>
              <a:rPr lang="en-US" altLang="zh-CN" sz="1800">
                <a:solidFill>
                  <a:srgbClr val="CC0000"/>
                </a:solidFill>
              </a:rPr>
              <a:t>------</a:t>
            </a:r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900113" y="2133600"/>
            <a:ext cx="2016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CC0000"/>
                </a:solidFill>
              </a:rPr>
              <a:t>    </a:t>
            </a:r>
            <a:r>
              <a:rPr lang="zh-CN" altLang="en-US" sz="1800">
                <a:solidFill>
                  <a:srgbClr val="CC0000"/>
                </a:solidFill>
              </a:rPr>
              <a:t>主函数</a:t>
            </a:r>
            <a:r>
              <a:rPr lang="en-US" altLang="zh-CN" sz="1800">
                <a:solidFill>
                  <a:srgbClr val="CC0000"/>
                </a:solidFill>
              </a:rPr>
              <a:t>------------</a:t>
            </a:r>
          </a:p>
        </p:txBody>
      </p:sp>
      <p:sp>
        <p:nvSpPr>
          <p:cNvPr id="275464" name="Text Box 8"/>
          <p:cNvSpPr txBox="1">
            <a:spLocks noChangeArrowheads="1"/>
          </p:cNvSpPr>
          <p:nvPr/>
        </p:nvSpPr>
        <p:spPr bwMode="auto">
          <a:xfrm>
            <a:off x="827088" y="4868863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CC0000"/>
                </a:solidFill>
              </a:rPr>
              <a:t>自定义函数</a:t>
            </a:r>
            <a:r>
              <a:rPr lang="en-US" altLang="zh-CN" sz="1800">
                <a:solidFill>
                  <a:srgbClr val="CC0000"/>
                </a:solidFill>
              </a:rPr>
              <a:t>---------</a:t>
            </a:r>
          </a:p>
        </p:txBody>
      </p:sp>
      <p:sp>
        <p:nvSpPr>
          <p:cNvPr id="275465" name="Text Box 9"/>
          <p:cNvSpPr txBox="1">
            <a:spLocks noChangeArrowheads="1"/>
          </p:cNvSpPr>
          <p:nvPr/>
        </p:nvSpPr>
        <p:spPr bwMode="auto">
          <a:xfrm>
            <a:off x="827088" y="5084763"/>
            <a:ext cx="2447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CC0000"/>
                </a:solidFill>
              </a:rPr>
              <a:t>局部变量定义</a:t>
            </a:r>
            <a:r>
              <a:rPr lang="en-US" altLang="zh-CN" sz="1800">
                <a:solidFill>
                  <a:srgbClr val="CC0000"/>
                </a:solidFill>
              </a:rPr>
              <a:t>---------</a:t>
            </a:r>
          </a:p>
        </p:txBody>
      </p:sp>
      <p:sp>
        <p:nvSpPr>
          <p:cNvPr id="275466" name="AutoShape 10"/>
          <p:cNvSpPr>
            <a:spLocks/>
          </p:cNvSpPr>
          <p:nvPr/>
        </p:nvSpPr>
        <p:spPr bwMode="auto">
          <a:xfrm>
            <a:off x="2987675" y="2636838"/>
            <a:ext cx="215900" cy="1512887"/>
          </a:xfrm>
          <a:prstGeom prst="leftBrace">
            <a:avLst>
              <a:gd name="adj1" fmla="val 58395"/>
              <a:gd name="adj2" fmla="val 50000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275467" name="Text Box 11"/>
          <p:cNvSpPr txBox="1">
            <a:spLocks noChangeArrowheads="1"/>
          </p:cNvSpPr>
          <p:nvPr/>
        </p:nvSpPr>
        <p:spPr bwMode="auto">
          <a:xfrm>
            <a:off x="1619250" y="3213100"/>
            <a:ext cx="1439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CC0000"/>
                </a:solidFill>
              </a:rPr>
              <a:t>    </a:t>
            </a:r>
            <a:r>
              <a:rPr lang="zh-CN" altLang="en-US" sz="1800">
                <a:solidFill>
                  <a:srgbClr val="CC0000"/>
                </a:solidFill>
              </a:rPr>
              <a:t>函数体</a:t>
            </a:r>
          </a:p>
        </p:txBody>
      </p:sp>
      <p:sp>
        <p:nvSpPr>
          <p:cNvPr id="275468" name="Text Box 12"/>
          <p:cNvSpPr txBox="1">
            <a:spLocks noChangeArrowheads="1"/>
          </p:cNvSpPr>
          <p:nvPr/>
        </p:nvSpPr>
        <p:spPr bwMode="auto">
          <a:xfrm>
            <a:off x="1258888" y="5373688"/>
            <a:ext cx="1871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CC0000"/>
                </a:solidFill>
              </a:rPr>
              <a:t>        </a:t>
            </a:r>
            <a:r>
              <a:rPr lang="zh-CN" altLang="en-US" sz="1800">
                <a:solidFill>
                  <a:srgbClr val="CC0000"/>
                </a:solidFill>
              </a:rPr>
              <a:t>函数体</a:t>
            </a:r>
            <a:r>
              <a:rPr lang="en-US" altLang="zh-CN" sz="1800">
                <a:solidFill>
                  <a:srgbClr val="CC0000"/>
                </a:solidFill>
              </a:rPr>
              <a:t>------</a:t>
            </a:r>
          </a:p>
        </p:txBody>
      </p:sp>
      <p:sp>
        <p:nvSpPr>
          <p:cNvPr id="8205" name="Text Box 27"/>
          <p:cNvSpPr txBox="1">
            <a:spLocks noChangeArrowheads="1"/>
          </p:cNvSpPr>
          <p:nvPr/>
        </p:nvSpPr>
        <p:spPr bwMode="auto">
          <a:xfrm>
            <a:off x="2863850" y="922338"/>
            <a:ext cx="2260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dirty="0"/>
              <a:t>//C51</a:t>
            </a:r>
            <a:r>
              <a:rPr lang="zh-CN" altLang="en-US" sz="1800" dirty="0"/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10151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/>
      <p:bldP spid="275461" grpId="0"/>
      <p:bldP spid="275462" grpId="0"/>
      <p:bldP spid="275463" grpId="0"/>
      <p:bldP spid="275464" grpId="0"/>
      <p:bldP spid="275465" grpId="0"/>
      <p:bldP spid="275466" grpId="0" animBg="1"/>
      <p:bldP spid="275467" grpId="0"/>
      <p:bldP spid="2754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124075" y="1989138"/>
            <a:ext cx="5256213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CN" sz="2800" b="1" dirty="0"/>
              <a:t>4.1 C51</a:t>
            </a:r>
            <a:r>
              <a:rPr lang="zh-CN" altLang="en-US" sz="2800" b="1" dirty="0"/>
              <a:t>的程序</a:t>
            </a:r>
            <a:r>
              <a:rPr lang="zh-CN" altLang="en-US" sz="2800" b="1" dirty="0" smtClean="0"/>
              <a:t>结构</a:t>
            </a:r>
            <a:endParaRPr lang="zh-CN" altLang="en-US" sz="2400" b="1" dirty="0" smtClean="0"/>
          </a:p>
          <a:p>
            <a:pPr eaLnBrk="1" hangingPunct="1">
              <a:spcBef>
                <a:spcPct val="10000"/>
              </a:spcBef>
            </a:pP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4.2 </a:t>
            </a:r>
            <a:r>
              <a:rPr lang="en-US" altLang="zh-CN" sz="2800" b="1" dirty="0">
                <a:solidFill>
                  <a:srgbClr val="FF0000"/>
                </a:solidFill>
              </a:rPr>
              <a:t>C51</a:t>
            </a:r>
            <a:r>
              <a:rPr lang="zh-CN" altLang="en-US" sz="2800" b="1" dirty="0">
                <a:solidFill>
                  <a:srgbClr val="FF0000"/>
                </a:solidFill>
              </a:rPr>
              <a:t>的数据结构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4.3 C51</a:t>
            </a:r>
            <a:r>
              <a:rPr lang="zh-CN" altLang="en-US" sz="2800" b="1" dirty="0"/>
              <a:t>与汇编语言的混合编程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4.4 C51</a:t>
            </a:r>
            <a:r>
              <a:rPr lang="zh-CN" altLang="en-US" sz="2800" b="1" dirty="0"/>
              <a:t>仿真开发环境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b="1" dirty="0"/>
              <a:t>4.5 C51</a:t>
            </a:r>
            <a:r>
              <a:rPr lang="zh-CN" altLang="en-US" sz="2800" b="1" dirty="0"/>
              <a:t>初步应用编程</a:t>
            </a:r>
            <a:r>
              <a:rPr lang="zh-CN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9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519</TotalTime>
  <Words>3082</Words>
  <Application>Microsoft Office PowerPoint</Application>
  <PresentationFormat>全屏显示(4:3)</PresentationFormat>
  <Paragraphs>458</Paragraphs>
  <Slides>63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5" baseType="lpstr">
      <vt:lpstr>暗香扑面</vt:lpstr>
      <vt:lpstr>Equation</vt:lpstr>
      <vt:lpstr>PowerPoint 演示文稿</vt:lpstr>
      <vt:lpstr>PowerPoint 演示文稿</vt:lpstr>
      <vt:lpstr>PowerPoint 演示文稿</vt:lpstr>
      <vt:lpstr>第4章 单片机的C51语言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单片机的C51语言</dc:title>
  <dc:creator>wsq</dc:creator>
  <cp:lastModifiedBy>wsq</cp:lastModifiedBy>
  <cp:revision>42</cp:revision>
  <dcterms:created xsi:type="dcterms:W3CDTF">2018-03-19T00:54:10Z</dcterms:created>
  <dcterms:modified xsi:type="dcterms:W3CDTF">2018-03-26T06:57:47Z</dcterms:modified>
</cp:coreProperties>
</file>